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57" r:id="rId2"/>
    <p:sldId id="358" r:id="rId3"/>
    <p:sldId id="363" r:id="rId4"/>
    <p:sldId id="361" r:id="rId5"/>
    <p:sldId id="362" r:id="rId6"/>
    <p:sldId id="341" r:id="rId7"/>
    <p:sldId id="360" r:id="rId8"/>
    <p:sldId id="359" r:id="rId9"/>
    <p:sldId id="329" r:id="rId10"/>
    <p:sldId id="325" r:id="rId11"/>
    <p:sldId id="330" r:id="rId12"/>
    <p:sldId id="331" r:id="rId13"/>
    <p:sldId id="332" r:id="rId14"/>
    <p:sldId id="368" r:id="rId15"/>
    <p:sldId id="364" r:id="rId16"/>
    <p:sldId id="366" r:id="rId17"/>
    <p:sldId id="372" r:id="rId18"/>
    <p:sldId id="371" r:id="rId19"/>
    <p:sldId id="369" r:id="rId20"/>
    <p:sldId id="373" r:id="rId21"/>
    <p:sldId id="370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6200F2"/>
    <a:srgbClr val="A38BFD"/>
    <a:srgbClr val="7A56FC"/>
    <a:srgbClr val="5100C8"/>
    <a:srgbClr val="CC9900"/>
    <a:srgbClr val="4200A2"/>
    <a:srgbClr val="6666FF"/>
    <a:srgbClr val="9A3C08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139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C:\Documents%20and%20Settings\Mary%20S.%20Booth\My%20Documents\AAMEEA\AAWriting\Carbon%20Model\Carbon%20model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C:\Documents%20and%20Settings\Mary%20S.%20Booth\My%20Documents\AAMEEA\AAWriting\Carbon%20Model\Carbon%20model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file:///C:\Documents%20and%20Settings\Mary%20S.%20Booth\My%20Documents\AAMEEA\AAWriting\Carbon%20Model\Carbon%20model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file:///C:\Documents%20and%20Settings\Mary%20S.%20Booth\My%20Documents\AAMEEA\AAA%20Projects\EWG%20Project\AAWriting\Figures\Final%20graphs\Basic%20graphs\Send%20to%20Tolga\Figure%202%20for%20Tolga.xlsx" TargetMode="External"/><Relationship Id="rId3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'COLE ests for five ctys'!$M$1</c:f>
              <c:strCache>
                <c:ptCount val="1"/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'COLE ests for five ctys'!$K$2:$K$16</c:f>
              <c:numCache>
                <c:formatCode>General</c:formatCode>
                <c:ptCount val="15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50.0</c:v>
                </c:pt>
                <c:pt idx="10">
                  <c:v>60.0</c:v>
                </c:pt>
                <c:pt idx="11">
                  <c:v>70.0</c:v>
                </c:pt>
                <c:pt idx="12">
                  <c:v>80.0</c:v>
                </c:pt>
                <c:pt idx="13">
                  <c:v>90.0</c:v>
                </c:pt>
                <c:pt idx="14">
                  <c:v>100.0</c:v>
                </c:pt>
              </c:numCache>
            </c:numRef>
          </c:xVal>
          <c:yVal>
            <c:numRef>
              <c:f>'COLE ests for five ctys'!$M$2:$M$16</c:f>
              <c:numCache>
                <c:formatCode>0.00</c:formatCode>
                <c:ptCount val="15"/>
                <c:pt idx="0" formatCode="General">
                  <c:v>0.0</c:v>
                </c:pt>
                <c:pt idx="1">
                  <c:v>0.464012558269624</c:v>
                </c:pt>
                <c:pt idx="2">
                  <c:v>2.68591884690686</c:v>
                </c:pt>
                <c:pt idx="3">
                  <c:v>6.656795547483438</c:v>
                </c:pt>
                <c:pt idx="4">
                  <c:v>11.73862539237864</c:v>
                </c:pt>
                <c:pt idx="5">
                  <c:v>17.27108281790108</c:v>
                </c:pt>
                <c:pt idx="6">
                  <c:v>22.7544619920681</c:v>
                </c:pt>
                <c:pt idx="7">
                  <c:v>27.87198511067635</c:v>
                </c:pt>
                <c:pt idx="8">
                  <c:v>32.45857078280299</c:v>
                </c:pt>
                <c:pt idx="9">
                  <c:v>39.8738483966887</c:v>
                </c:pt>
                <c:pt idx="10">
                  <c:v>45.12075963250681</c:v>
                </c:pt>
                <c:pt idx="11">
                  <c:v>48.68562534459741</c:v>
                </c:pt>
                <c:pt idx="12">
                  <c:v>51.04138140965849</c:v>
                </c:pt>
                <c:pt idx="13">
                  <c:v>52.57619217931964</c:v>
                </c:pt>
                <c:pt idx="14">
                  <c:v>53.5711421840709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70578088"/>
        <c:axId val="2070581096"/>
      </c:scatterChart>
      <c:valAx>
        <c:axId val="2070578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70581096"/>
        <c:crosses val="autoZero"/>
        <c:crossBetween val="midCat"/>
      </c:valAx>
      <c:valAx>
        <c:axId val="2070581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7057808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'COLE ests for five ctys'!$M$1</c:f>
              <c:strCache>
                <c:ptCount val="1"/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'COLE ests for five ctys'!$K$2:$K$16</c:f>
              <c:numCache>
                <c:formatCode>General</c:formatCode>
                <c:ptCount val="15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50.0</c:v>
                </c:pt>
                <c:pt idx="10">
                  <c:v>60.0</c:v>
                </c:pt>
                <c:pt idx="11">
                  <c:v>70.0</c:v>
                </c:pt>
                <c:pt idx="12">
                  <c:v>80.0</c:v>
                </c:pt>
                <c:pt idx="13">
                  <c:v>90.0</c:v>
                </c:pt>
                <c:pt idx="14">
                  <c:v>100.0</c:v>
                </c:pt>
              </c:numCache>
            </c:numRef>
          </c:xVal>
          <c:yVal>
            <c:numRef>
              <c:f>'COLE ests for five ctys'!$M$2:$M$16</c:f>
              <c:numCache>
                <c:formatCode>0.00</c:formatCode>
                <c:ptCount val="15"/>
                <c:pt idx="0" formatCode="General">
                  <c:v>0.0</c:v>
                </c:pt>
                <c:pt idx="1">
                  <c:v>0.464012558269624</c:v>
                </c:pt>
                <c:pt idx="2">
                  <c:v>2.68591884690686</c:v>
                </c:pt>
                <c:pt idx="3">
                  <c:v>6.656795547483438</c:v>
                </c:pt>
                <c:pt idx="4">
                  <c:v>11.73862539237864</c:v>
                </c:pt>
                <c:pt idx="5">
                  <c:v>17.27108281790108</c:v>
                </c:pt>
                <c:pt idx="6">
                  <c:v>22.7544619920681</c:v>
                </c:pt>
                <c:pt idx="7">
                  <c:v>27.87198511067635</c:v>
                </c:pt>
                <c:pt idx="8">
                  <c:v>32.45857078280299</c:v>
                </c:pt>
                <c:pt idx="9">
                  <c:v>39.8738483966887</c:v>
                </c:pt>
                <c:pt idx="10">
                  <c:v>45.12075963250681</c:v>
                </c:pt>
                <c:pt idx="11">
                  <c:v>48.68562534459741</c:v>
                </c:pt>
                <c:pt idx="12">
                  <c:v>51.04138140965849</c:v>
                </c:pt>
                <c:pt idx="13">
                  <c:v>52.57619217931964</c:v>
                </c:pt>
                <c:pt idx="14">
                  <c:v>53.5711421840709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8788360"/>
        <c:axId val="2068791416"/>
      </c:scatterChart>
      <c:valAx>
        <c:axId val="2068788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68791416"/>
        <c:crosses val="autoZero"/>
        <c:crossBetween val="midCat"/>
      </c:valAx>
      <c:valAx>
        <c:axId val="2068791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6878836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'COLE ests for five ctys'!$M$1</c:f>
              <c:strCache>
                <c:ptCount val="1"/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xVal>
            <c:numRef>
              <c:f>'COLE ests for five ctys'!$K$2:$K$16</c:f>
              <c:numCache>
                <c:formatCode>General</c:formatCode>
                <c:ptCount val="15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50.0</c:v>
                </c:pt>
                <c:pt idx="10">
                  <c:v>60.0</c:v>
                </c:pt>
                <c:pt idx="11">
                  <c:v>70.0</c:v>
                </c:pt>
                <c:pt idx="12">
                  <c:v>80.0</c:v>
                </c:pt>
                <c:pt idx="13">
                  <c:v>90.0</c:v>
                </c:pt>
                <c:pt idx="14">
                  <c:v>100.0</c:v>
                </c:pt>
              </c:numCache>
            </c:numRef>
          </c:xVal>
          <c:yVal>
            <c:numRef>
              <c:f>'COLE ests for five ctys'!$M$2:$M$16</c:f>
              <c:numCache>
                <c:formatCode>0.00</c:formatCode>
                <c:ptCount val="15"/>
                <c:pt idx="0" formatCode="General">
                  <c:v>0.0</c:v>
                </c:pt>
                <c:pt idx="1">
                  <c:v>0.464012558269624</c:v>
                </c:pt>
                <c:pt idx="2">
                  <c:v>2.68591884690686</c:v>
                </c:pt>
                <c:pt idx="3">
                  <c:v>6.656795547483438</c:v>
                </c:pt>
                <c:pt idx="4">
                  <c:v>11.73862539237864</c:v>
                </c:pt>
                <c:pt idx="5">
                  <c:v>17.27108281790108</c:v>
                </c:pt>
                <c:pt idx="6">
                  <c:v>22.7544619920681</c:v>
                </c:pt>
                <c:pt idx="7">
                  <c:v>27.87198511067635</c:v>
                </c:pt>
                <c:pt idx="8">
                  <c:v>32.45857078280299</c:v>
                </c:pt>
                <c:pt idx="9">
                  <c:v>39.8738483966887</c:v>
                </c:pt>
                <c:pt idx="10">
                  <c:v>45.12075963250681</c:v>
                </c:pt>
                <c:pt idx="11">
                  <c:v>48.68562534459741</c:v>
                </c:pt>
                <c:pt idx="12">
                  <c:v>51.04138140965849</c:v>
                </c:pt>
                <c:pt idx="13">
                  <c:v>52.57619217931964</c:v>
                </c:pt>
                <c:pt idx="14">
                  <c:v>53.5711421840709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8427240"/>
        <c:axId val="2068418072"/>
      </c:scatterChart>
      <c:valAx>
        <c:axId val="2068427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68418072"/>
        <c:crosses val="autoZero"/>
        <c:crossBetween val="midCat"/>
      </c:valAx>
      <c:valAx>
        <c:axId val="2068418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06842724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0996307091166"/>
          <c:y val="0.0237233326603405"/>
          <c:w val="0.807882006399133"/>
          <c:h val="0.90687310720775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'Figure 2'!$B$1</c:f>
              <c:strCache>
                <c:ptCount val="1"/>
                <c:pt idx="0">
                  <c:v>EIA projected emissions</c:v>
                </c:pt>
              </c:strCache>
            </c:strRef>
          </c:tx>
          <c:spPr>
            <a:ln w="63500"/>
          </c:spPr>
          <c:marker>
            <c:symbol val="none"/>
          </c:marker>
          <c:xVal>
            <c:numRef>
              <c:f>'Figure 2'!$A$2:$A$21</c:f>
              <c:numCache>
                <c:formatCode>General</c:formatCode>
                <c:ptCount val="20"/>
                <c:pt idx="0">
                  <c:v>2006.0</c:v>
                </c:pt>
                <c:pt idx="1">
                  <c:v>2007.0</c:v>
                </c:pt>
                <c:pt idx="2">
                  <c:v>2008.0</c:v>
                </c:pt>
                <c:pt idx="3">
                  <c:v>2009.0</c:v>
                </c:pt>
                <c:pt idx="4">
                  <c:v>2010.0</c:v>
                </c:pt>
                <c:pt idx="5">
                  <c:v>2011.0</c:v>
                </c:pt>
                <c:pt idx="6">
                  <c:v>2012.0</c:v>
                </c:pt>
                <c:pt idx="7">
                  <c:v>2013.0</c:v>
                </c:pt>
                <c:pt idx="8">
                  <c:v>2014.0</c:v>
                </c:pt>
                <c:pt idx="9">
                  <c:v>2015.0</c:v>
                </c:pt>
                <c:pt idx="10">
                  <c:v>2016.0</c:v>
                </c:pt>
                <c:pt idx="11">
                  <c:v>2017.0</c:v>
                </c:pt>
                <c:pt idx="12">
                  <c:v>2018.0</c:v>
                </c:pt>
                <c:pt idx="13">
                  <c:v>2019.0</c:v>
                </c:pt>
                <c:pt idx="14">
                  <c:v>2020.0</c:v>
                </c:pt>
                <c:pt idx="15">
                  <c:v>2021.0</c:v>
                </c:pt>
                <c:pt idx="16">
                  <c:v>2022.0</c:v>
                </c:pt>
                <c:pt idx="17">
                  <c:v>2023.0</c:v>
                </c:pt>
                <c:pt idx="18">
                  <c:v>2024.0</c:v>
                </c:pt>
                <c:pt idx="19">
                  <c:v>2025.0</c:v>
                </c:pt>
              </c:numCache>
            </c:numRef>
          </c:xVal>
          <c:yVal>
            <c:numRef>
              <c:f>'Figure 2'!$B$2:$B$21</c:f>
              <c:numCache>
                <c:formatCode>General</c:formatCode>
                <c:ptCount val="20"/>
                <c:pt idx="0">
                  <c:v>2605.915338718697</c:v>
                </c:pt>
                <c:pt idx="1">
                  <c:v>2682.386570963877</c:v>
                </c:pt>
                <c:pt idx="2">
                  <c:v>2577.277311828811</c:v>
                </c:pt>
                <c:pt idx="3">
                  <c:v>2520.878318656711</c:v>
                </c:pt>
                <c:pt idx="4">
                  <c:v>2505.572715094248</c:v>
                </c:pt>
                <c:pt idx="5">
                  <c:v>2525.16430675296</c:v>
                </c:pt>
                <c:pt idx="6">
                  <c:v>2436.66695511906</c:v>
                </c:pt>
                <c:pt idx="7">
                  <c:v>2383.27375104095</c:v>
                </c:pt>
                <c:pt idx="8">
                  <c:v>2346.19346244197</c:v>
                </c:pt>
                <c:pt idx="9">
                  <c:v>2321.946650285986</c:v>
                </c:pt>
                <c:pt idx="10">
                  <c:v>2302.516260633248</c:v>
                </c:pt>
                <c:pt idx="11">
                  <c:v>2297.544825602023</c:v>
                </c:pt>
                <c:pt idx="12">
                  <c:v>2277.117889204869</c:v>
                </c:pt>
                <c:pt idx="13">
                  <c:v>2259.865748271727</c:v>
                </c:pt>
                <c:pt idx="14">
                  <c:v>2233.546719823368</c:v>
                </c:pt>
                <c:pt idx="15">
                  <c:v>2212.806258531856</c:v>
                </c:pt>
                <c:pt idx="16">
                  <c:v>2171.026615095374</c:v>
                </c:pt>
                <c:pt idx="17">
                  <c:v>2117.751284472562</c:v>
                </c:pt>
                <c:pt idx="18">
                  <c:v>2044.172678042271</c:v>
                </c:pt>
                <c:pt idx="19">
                  <c:v>1936.262024785575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'Figure 2'!$E$1</c:f>
              <c:strCache>
                <c:ptCount val="1"/>
                <c:pt idx="0">
                  <c:v>EIA projected emissions plus biomass emissions</c:v>
                </c:pt>
              </c:strCache>
            </c:strRef>
          </c:tx>
          <c:spPr>
            <a:ln w="63500"/>
          </c:spPr>
          <c:marker>
            <c:symbol val="none"/>
          </c:marker>
          <c:xVal>
            <c:numRef>
              <c:f>'Figure 2'!$A$2:$A$21</c:f>
              <c:numCache>
                <c:formatCode>General</c:formatCode>
                <c:ptCount val="20"/>
                <c:pt idx="0">
                  <c:v>2006.0</c:v>
                </c:pt>
                <c:pt idx="1">
                  <c:v>2007.0</c:v>
                </c:pt>
                <c:pt idx="2">
                  <c:v>2008.0</c:v>
                </c:pt>
                <c:pt idx="3">
                  <c:v>2009.0</c:v>
                </c:pt>
                <c:pt idx="4">
                  <c:v>2010.0</c:v>
                </c:pt>
                <c:pt idx="5">
                  <c:v>2011.0</c:v>
                </c:pt>
                <c:pt idx="6">
                  <c:v>2012.0</c:v>
                </c:pt>
                <c:pt idx="7">
                  <c:v>2013.0</c:v>
                </c:pt>
                <c:pt idx="8">
                  <c:v>2014.0</c:v>
                </c:pt>
                <c:pt idx="9">
                  <c:v>2015.0</c:v>
                </c:pt>
                <c:pt idx="10">
                  <c:v>2016.0</c:v>
                </c:pt>
                <c:pt idx="11">
                  <c:v>2017.0</c:v>
                </c:pt>
                <c:pt idx="12">
                  <c:v>2018.0</c:v>
                </c:pt>
                <c:pt idx="13">
                  <c:v>2019.0</c:v>
                </c:pt>
                <c:pt idx="14">
                  <c:v>2020.0</c:v>
                </c:pt>
                <c:pt idx="15">
                  <c:v>2021.0</c:v>
                </c:pt>
                <c:pt idx="16">
                  <c:v>2022.0</c:v>
                </c:pt>
                <c:pt idx="17">
                  <c:v>2023.0</c:v>
                </c:pt>
                <c:pt idx="18">
                  <c:v>2024.0</c:v>
                </c:pt>
                <c:pt idx="19">
                  <c:v>2025.0</c:v>
                </c:pt>
              </c:numCache>
            </c:numRef>
          </c:xVal>
          <c:yVal>
            <c:numRef>
              <c:f>'Figure 2'!$E$2:$E$21</c:f>
              <c:numCache>
                <c:formatCode>_(* #,##0_);_(* \(#,##0\);_(* "-"??_);_(@_)</c:formatCode>
                <c:ptCount val="20"/>
                <c:pt idx="0">
                  <c:v>2661.456214351477</c:v>
                </c:pt>
                <c:pt idx="1">
                  <c:v>2738.356906002932</c:v>
                </c:pt>
                <c:pt idx="2">
                  <c:v>2636.377865544361</c:v>
                </c:pt>
                <c:pt idx="3">
                  <c:v>2573.331735257455</c:v>
                </c:pt>
                <c:pt idx="4">
                  <c:v>2622.263025625593</c:v>
                </c:pt>
                <c:pt idx="5">
                  <c:v>2664.535043404507</c:v>
                </c:pt>
                <c:pt idx="6">
                  <c:v>2602.998729590717</c:v>
                </c:pt>
                <c:pt idx="7">
                  <c:v>2584.777725120952</c:v>
                </c:pt>
                <c:pt idx="8">
                  <c:v>2570.824366936222</c:v>
                </c:pt>
                <c:pt idx="9">
                  <c:v>2550.619691892043</c:v>
                </c:pt>
                <c:pt idx="10">
                  <c:v>2574.339013460796</c:v>
                </c:pt>
                <c:pt idx="11">
                  <c:v>2588.185727002025</c:v>
                </c:pt>
                <c:pt idx="12">
                  <c:v>2589.734526733882</c:v>
                </c:pt>
                <c:pt idx="13">
                  <c:v>2587.43474203117</c:v>
                </c:pt>
                <c:pt idx="14">
                  <c:v>2587.621580098766</c:v>
                </c:pt>
                <c:pt idx="15">
                  <c:v>2581.728375262567</c:v>
                </c:pt>
                <c:pt idx="16">
                  <c:v>2562.466843768125</c:v>
                </c:pt>
                <c:pt idx="17">
                  <c:v>2532.15983216965</c:v>
                </c:pt>
                <c:pt idx="18">
                  <c:v>2477.979094569825</c:v>
                </c:pt>
                <c:pt idx="19">
                  <c:v>2378.172756091187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'Figure 2'!$G$1</c:f>
              <c:strCache>
                <c:ptCount val="1"/>
                <c:pt idx="0">
                  <c:v>EIA projected emissions plus biomass emissions, without the benefit of CCS</c:v>
                </c:pt>
              </c:strCache>
            </c:strRef>
          </c:tx>
          <c:spPr>
            <a:ln w="63500"/>
          </c:spPr>
          <c:marker>
            <c:symbol val="none"/>
          </c:marker>
          <c:xVal>
            <c:numRef>
              <c:f>'Figure 2'!$A$2:$A$21</c:f>
              <c:numCache>
                <c:formatCode>General</c:formatCode>
                <c:ptCount val="20"/>
                <c:pt idx="0">
                  <c:v>2006.0</c:v>
                </c:pt>
                <c:pt idx="1">
                  <c:v>2007.0</c:v>
                </c:pt>
                <c:pt idx="2">
                  <c:v>2008.0</c:v>
                </c:pt>
                <c:pt idx="3">
                  <c:v>2009.0</c:v>
                </c:pt>
                <c:pt idx="4">
                  <c:v>2010.0</c:v>
                </c:pt>
                <c:pt idx="5">
                  <c:v>2011.0</c:v>
                </c:pt>
                <c:pt idx="6">
                  <c:v>2012.0</c:v>
                </c:pt>
                <c:pt idx="7">
                  <c:v>2013.0</c:v>
                </c:pt>
                <c:pt idx="8">
                  <c:v>2014.0</c:v>
                </c:pt>
                <c:pt idx="9">
                  <c:v>2015.0</c:v>
                </c:pt>
                <c:pt idx="10">
                  <c:v>2016.0</c:v>
                </c:pt>
                <c:pt idx="11">
                  <c:v>2017.0</c:v>
                </c:pt>
                <c:pt idx="12">
                  <c:v>2018.0</c:v>
                </c:pt>
                <c:pt idx="13">
                  <c:v>2019.0</c:v>
                </c:pt>
                <c:pt idx="14">
                  <c:v>2020.0</c:v>
                </c:pt>
                <c:pt idx="15">
                  <c:v>2021.0</c:v>
                </c:pt>
                <c:pt idx="16">
                  <c:v>2022.0</c:v>
                </c:pt>
                <c:pt idx="17">
                  <c:v>2023.0</c:v>
                </c:pt>
                <c:pt idx="18">
                  <c:v>2024.0</c:v>
                </c:pt>
                <c:pt idx="19">
                  <c:v>2025.0</c:v>
                </c:pt>
              </c:numCache>
            </c:numRef>
          </c:xVal>
          <c:yVal>
            <c:numRef>
              <c:f>'Figure 2'!$G$2:$G$21</c:f>
              <c:numCache>
                <c:formatCode>_(* #,##0_);_(* \(#,##0\);_(* "-"??_);_(@_)</c:formatCode>
                <c:ptCount val="20"/>
                <c:pt idx="0">
                  <c:v>2661.456214351477</c:v>
                </c:pt>
                <c:pt idx="1">
                  <c:v>2738.356906002932</c:v>
                </c:pt>
                <c:pt idx="2">
                  <c:v>2636.377865544361</c:v>
                </c:pt>
                <c:pt idx="3">
                  <c:v>2573.331735257455</c:v>
                </c:pt>
                <c:pt idx="4">
                  <c:v>2622.263025625593</c:v>
                </c:pt>
                <c:pt idx="5">
                  <c:v>2664.535043404507</c:v>
                </c:pt>
                <c:pt idx="6">
                  <c:v>2602.998729590717</c:v>
                </c:pt>
                <c:pt idx="7">
                  <c:v>2584.777725120952</c:v>
                </c:pt>
                <c:pt idx="8">
                  <c:v>2570.824366936222</c:v>
                </c:pt>
                <c:pt idx="9">
                  <c:v>2550.619691892043</c:v>
                </c:pt>
                <c:pt idx="10">
                  <c:v>2587.935783165777</c:v>
                </c:pt>
                <c:pt idx="11">
                  <c:v>2624.964669041999</c:v>
                </c:pt>
                <c:pt idx="12">
                  <c:v>2652.865931426571</c:v>
                </c:pt>
                <c:pt idx="13">
                  <c:v>2661.540671043609</c:v>
                </c:pt>
                <c:pt idx="14">
                  <c:v>2680.865088503751</c:v>
                </c:pt>
                <c:pt idx="15">
                  <c:v>2693.384844390406</c:v>
                </c:pt>
                <c:pt idx="16">
                  <c:v>2692.928959897595</c:v>
                </c:pt>
                <c:pt idx="17">
                  <c:v>2684.315863679007</c:v>
                </c:pt>
                <c:pt idx="18">
                  <c:v>2656.228077091724</c:v>
                </c:pt>
                <c:pt idx="19">
                  <c:v>2587.430539506727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8100968"/>
        <c:axId val="2068104024"/>
      </c:scatterChart>
      <c:valAx>
        <c:axId val="2068100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aseline="0"/>
            </a:pPr>
            <a:endParaRPr lang="en-US"/>
          </a:p>
        </c:txPr>
        <c:crossAx val="2068104024"/>
        <c:crosses val="autoZero"/>
        <c:crossBetween val="midCat"/>
      </c:valAx>
      <c:valAx>
        <c:axId val="2068104024"/>
        <c:scaling>
          <c:orientation val="minMax"/>
          <c:min val="175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/>
                  <a:t>Million tons carbon dioxide</a:t>
                </a:r>
              </a:p>
              <a:p>
                <a:pPr>
                  <a:defRPr sz="2400"/>
                </a:pPr>
                <a:endParaRPr lang="en-US" sz="2400"/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crossAx val="206810096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38358779398396"/>
          <c:y val="0.564089945487584"/>
          <c:w val="0.315285460014229"/>
          <c:h val="0.358999596204321"/>
        </c:manualLayout>
      </c:layout>
      <c:overlay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400"/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0.62567</cdr:x>
      <cdr:y>0.11842</cdr:y>
    </cdr:from>
    <cdr:to>
      <cdr:x>0.62567</cdr:x>
      <cdr:y>0.92105</cdr:y>
    </cdr:to>
    <cdr:sp macro="" textlink="">
      <cdr:nvSpPr>
        <cdr:cNvPr id="3" name="Straight Connector 2"/>
        <cdr:cNvSpPr/>
      </cdr:nvSpPr>
      <cdr:spPr>
        <a:xfrm xmlns:a="http://schemas.openxmlformats.org/drawingml/2006/main" rot="5400000">
          <a:off x="3086100" y="3009900"/>
          <a:ext cx="4648200" cy="1"/>
        </a:xfrm>
        <a:prstGeom xmlns:a="http://schemas.openxmlformats.org/drawingml/2006/main" prst="line">
          <a:avLst/>
        </a:prstGeom>
        <a:ln xmlns:a="http://schemas.openxmlformats.org/drawingml/2006/main" w="25400">
          <a:prstDash val="lg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0FDFF507-DCAC-4F54-9A3D-436BB5AD2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052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Introduction;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representing Mary Booth of Partnership for Policy Integrity.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5BF9-D3DE-4F14-BBDA-8172FC2322A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5BF9-D3DE-4F14-BBDA-8172FC2322A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0EEBF3-48B4-4734-A4FF-A649BE6935A4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25BF9-D3DE-4F14-BBDA-8172FC2322A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6D6090-5BCF-4229-856E-6273FD0CC0F0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85E84E-B478-4BAB-B129-E433FD88FE35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1F3150-A6A9-4564-A948-60E6E2AFF040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B71586-A546-49CC-A096-6BA8A4F11618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D3765F-E0B6-48EE-A530-86D915D6C2D6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BA17A-4B9C-427E-9050-4FB67666694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D9988C0-6708-41FC-A65B-AA4DA3ACEEB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3D031C-6EBD-44D2-8654-5BEF94C6DC86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88F354-0961-4F03-9006-D07C4642F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968AA-EBC3-4F21-A3BA-D413C3F26E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BA0D3F-0A4C-43BC-B8D2-FD0223D1DF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35A80-6C54-4C2A-A502-CE52C05586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6503D-DD18-4EBE-AC1C-17D140CF5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D3466-6ED1-4827-87E1-D90DA5928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9F136-5D82-4B27-851B-1E6357520C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9B94B-02B3-4803-8591-392791A36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3B90C-0C44-4929-A531-277EB94CF8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1C59D4-0E3A-4169-837E-2A8EA6EF5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E35F4-3877-44BB-A569-8774A637AA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100000">
              <a:srgbClr val="6200F2">
                <a:alpha val="61000"/>
              </a:srgbClr>
            </a:gs>
            <a:gs pos="50000">
              <a:srgbClr val="9999FF"/>
            </a:gs>
            <a:gs pos="100000">
              <a:srgbClr val="4200A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721DC2A4-DF00-4F88-A6AA-B37E9ABDE3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>
            <a:normAutofit/>
          </a:bodyPr>
          <a:lstStyle/>
          <a:p>
            <a:r>
              <a:rPr lang="en-US" cap="small" dirty="0" smtClean="0"/>
              <a:t>What role for biomass power in a clean energy standard? </a:t>
            </a:r>
            <a:endParaRPr lang="en-US" cap="smal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352800"/>
            <a:ext cx="7315200" cy="1600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Mary S. Booth, PhD</a:t>
            </a:r>
          </a:p>
          <a:p>
            <a:r>
              <a:rPr lang="en-US" sz="2800" dirty="0" smtClean="0"/>
              <a:t>Partnership for Policy Integrity</a:t>
            </a:r>
          </a:p>
          <a:p>
            <a:r>
              <a:rPr lang="en-US" sz="2800" dirty="0" smtClean="0"/>
              <a:t>April 2, 2011</a:t>
            </a:r>
            <a:endParaRPr lang="en-US" sz="2800" dirty="0"/>
          </a:p>
        </p:txBody>
      </p:sp>
      <p:pic>
        <p:nvPicPr>
          <p:cNvPr id="4" name="Picture 3" descr="no color loss on past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5029200"/>
            <a:ext cx="2432103" cy="1224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“</a:t>
            </a:r>
            <a:r>
              <a:rPr lang="en-US" cap="small" dirty="0" smtClean="0"/>
              <a:t>Biomass energy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05800" cy="4800600"/>
          </a:xfrm>
        </p:spPr>
        <p:txBody>
          <a:bodyPr/>
          <a:lstStyle/>
          <a:p>
            <a:pPr lvl="1"/>
            <a:r>
              <a:rPr lang="en-US" sz="2200" dirty="0"/>
              <a:t>Combustion of wood and other biological materials to </a:t>
            </a:r>
            <a:r>
              <a:rPr lang="en-US" sz="2200" dirty="0" smtClean="0"/>
              <a:t>produce steam </a:t>
            </a:r>
            <a:r>
              <a:rPr lang="en-US" sz="2200" dirty="0"/>
              <a:t>and generate heat and </a:t>
            </a:r>
            <a:r>
              <a:rPr lang="en-US" sz="2200" dirty="0" smtClean="0"/>
              <a:t>power; or gasification of fuel to drive a turbine. </a:t>
            </a:r>
          </a:p>
          <a:p>
            <a:pPr lvl="1"/>
            <a:endParaRPr lang="en-US" sz="900" dirty="0" smtClean="0"/>
          </a:p>
          <a:p>
            <a:pPr lvl="1"/>
            <a:r>
              <a:rPr lang="en-US" sz="2200" dirty="0" smtClean="0"/>
              <a:t>Combustion at “direct-fired” plants or as co-firing with coal</a:t>
            </a:r>
          </a:p>
          <a:p>
            <a:pPr lvl="1"/>
            <a:endParaRPr lang="en-US" sz="900" dirty="0"/>
          </a:p>
          <a:p>
            <a:pPr lvl="1"/>
            <a:r>
              <a:rPr lang="en-US" sz="2200" dirty="0" smtClean="0"/>
              <a:t>“Biomass” = wood. Few </a:t>
            </a:r>
            <a:r>
              <a:rPr lang="en-US" sz="2200" dirty="0"/>
              <a:t>facilities using agricultural residues or energy </a:t>
            </a:r>
            <a:r>
              <a:rPr lang="en-US" sz="2200" dirty="0" smtClean="0"/>
              <a:t>crops</a:t>
            </a:r>
          </a:p>
          <a:p>
            <a:pPr lvl="1"/>
            <a:endParaRPr lang="en-US" sz="900" dirty="0"/>
          </a:p>
          <a:p>
            <a:pPr lvl="1"/>
            <a:r>
              <a:rPr lang="en-US" sz="2200" dirty="0" smtClean="0"/>
              <a:t>Considered “renewable energy”: eligible for same incentives and subsidies as wind and solar power. </a:t>
            </a:r>
          </a:p>
          <a:p>
            <a:pPr lvl="1"/>
            <a:endParaRPr lang="en-US" sz="900" dirty="0" smtClean="0"/>
          </a:p>
          <a:p>
            <a:pPr lvl="1"/>
            <a:r>
              <a:rPr lang="en-US" sz="2200" dirty="0" smtClean="0"/>
              <a:t>Has been considered </a:t>
            </a:r>
            <a:r>
              <a:rPr lang="en-US" sz="2200" dirty="0"/>
              <a:t>“carbon neutral” </a:t>
            </a:r>
            <a:r>
              <a:rPr lang="en-US" sz="2200" dirty="0" smtClean="0"/>
              <a:t>–now changing</a:t>
            </a:r>
            <a:endParaRPr lang="en-US" sz="2200" dirty="0"/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1430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For the purposes of this talk: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Documents and Settings\Mary S. Booth\My Documents\A_PFPI_2011\PFPI Website\MEDIA\important photos\McNeil\McNeil 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574" y="0"/>
            <a:ext cx="9164574" cy="64282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2286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McNeil Power Plant, Burlington, Vermont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7600" y="6400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Photo: Chris Matera, Massachusetts Forest Watch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What role for biomass in a “clean” energy standard?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First, what’s “clean”? </a:t>
            </a:r>
          </a:p>
          <a:p>
            <a:pPr>
              <a:buNone/>
            </a:pPr>
            <a:r>
              <a:rPr lang="en-US" sz="2800" dirty="0" smtClean="0"/>
              <a:t>Bingaman bill: Carbon emissions only. </a:t>
            </a:r>
          </a:p>
          <a:p>
            <a:pPr>
              <a:buNone/>
            </a:pPr>
            <a:r>
              <a:rPr lang="en-US" sz="2800" dirty="0" smtClean="0"/>
              <a:t>PFPI’s position: “Clean” should mean… </a:t>
            </a:r>
            <a:r>
              <a:rPr lang="en-US" sz="2800" b="1" dirty="0" smtClean="0"/>
              <a:t>CLEAN</a:t>
            </a:r>
            <a:r>
              <a:rPr lang="en-US" sz="2800" dirty="0" smtClean="0"/>
              <a:t>.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32004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Emission rates of top performers listed in EPA’s RACT/BACT/LAER Clearinghouse (lb/mmbtu)</a:t>
            </a:r>
            <a:endParaRPr lang="en-US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114800"/>
            <a:ext cx="8442000" cy="17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33400" y="6019800"/>
            <a:ext cx="856798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Except for SO2, biomass emits as much or more pollution than coal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09800"/>
            <a:ext cx="8573800" cy="20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/>
          <a:lstStyle/>
          <a:p>
            <a:r>
              <a:rPr lang="en-US" sz="3600" dirty="0" smtClean="0"/>
              <a:t>EPA’s “boiler rule” (control of Hazardous Air Pollutants)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914401" y="48768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Filterable PM: EPA sets higher allowable rates for biomass than coal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 Carbon monoxide gap is even larger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Biomass energy is opposed by health organizations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400" u="sng" dirty="0" smtClean="0"/>
              <a:t>Massachusetts Medical Society resolution</a:t>
            </a:r>
            <a:r>
              <a:rPr lang="en-US" sz="2400" dirty="0" smtClean="0"/>
              <a:t>: </a:t>
            </a:r>
            <a:r>
              <a:rPr lang="en-US" sz="1800" dirty="0" smtClean="0"/>
              <a:t>(December, 2009)</a:t>
            </a:r>
            <a:endParaRPr lang="en-US" sz="2400" dirty="0" smtClean="0"/>
          </a:p>
          <a:p>
            <a:pPr eaLnBrk="1" hangingPunct="1"/>
            <a:r>
              <a:rPr lang="en-US" sz="2000" dirty="0" smtClean="0"/>
              <a:t>“biomass power plants pose an </a:t>
            </a:r>
            <a:r>
              <a:rPr lang="en-US" sz="2000" b="1" dirty="0" smtClean="0"/>
              <a:t>unacceptable risk to the public’s health</a:t>
            </a:r>
            <a:r>
              <a:rPr lang="en-US" sz="2000" dirty="0" smtClean="0"/>
              <a:t> by increasing air pollution”</a:t>
            </a:r>
          </a:p>
          <a:p>
            <a:pPr eaLnBrk="1" hangingPunct="1">
              <a:buFontTx/>
              <a:buNone/>
            </a:pPr>
            <a:endParaRPr lang="en-US" sz="1000" dirty="0" smtClean="0"/>
          </a:p>
          <a:p>
            <a:pPr eaLnBrk="1" hangingPunct="1">
              <a:buFontTx/>
              <a:buNone/>
            </a:pPr>
            <a:r>
              <a:rPr lang="en-US" sz="2400" u="sng" dirty="0" smtClean="0"/>
              <a:t>American Lung Association Energy Policy</a:t>
            </a:r>
            <a:r>
              <a:rPr lang="en-US" sz="2400" dirty="0" smtClean="0"/>
              <a:t>: </a:t>
            </a:r>
            <a:r>
              <a:rPr lang="en-US" sz="1800" dirty="0" smtClean="0"/>
              <a:t>(June 11, 2011)</a:t>
            </a:r>
            <a:endParaRPr lang="en-US" sz="2800" dirty="0" smtClean="0"/>
          </a:p>
          <a:p>
            <a:r>
              <a:rPr lang="en-US" sz="2000" dirty="0" smtClean="0"/>
              <a:t>The American Lung Association </a:t>
            </a:r>
            <a:r>
              <a:rPr lang="en-US" sz="2000" b="1" dirty="0" smtClean="0"/>
              <a:t>does not support biomass combustion for electricity production</a:t>
            </a:r>
            <a:r>
              <a:rPr lang="en-US" sz="2000" dirty="0" smtClean="0"/>
              <a:t>, a category that includes wood, wood products, agricultural residues or forest wastes, and potentially highly toxic feedstocks, such as construction and demolition waste. </a:t>
            </a:r>
          </a:p>
          <a:p>
            <a:r>
              <a:rPr lang="en-US" sz="2000" dirty="0" smtClean="0"/>
              <a:t>The American Lung Association </a:t>
            </a:r>
            <a:r>
              <a:rPr lang="en-US" sz="2000" b="1" dirty="0" smtClean="0"/>
              <a:t>strongly opposes the combustion of wood and other biomass sources at schools and institutions with vulnerable populations.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Carbon dioxide emissions from biomass versus fossil fuel power facilities</a:t>
            </a:r>
            <a:endParaRPr lang="en-US" sz="3200" dirty="0"/>
          </a:p>
        </p:txBody>
      </p:sp>
      <p:sp>
        <p:nvSpPr>
          <p:cNvPr id="6" name="Rounded Rectangle 5"/>
          <p:cNvSpPr/>
          <p:nvPr/>
        </p:nvSpPr>
        <p:spPr>
          <a:xfrm>
            <a:off x="7696200" y="2590800"/>
            <a:ext cx="1143000" cy="1981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4800600"/>
            <a:ext cx="8153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Biomass plants emit</a:t>
            </a:r>
          </a:p>
          <a:p>
            <a:r>
              <a:rPr lang="en-US" sz="2400" dirty="0" smtClean="0"/>
              <a:t>~50% more CO2 than coal plants</a:t>
            </a:r>
          </a:p>
          <a:p>
            <a:r>
              <a:rPr lang="en-US" sz="2400" dirty="0" smtClean="0"/>
              <a:t>~250% more CO2 than gas plants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  (emissions are 340% greater than combined cycle gas plants)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8310400" cy="29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19200"/>
          </a:xfrm>
        </p:spPr>
        <p:txBody>
          <a:bodyPr/>
          <a:lstStyle/>
          <a:p>
            <a:r>
              <a:rPr lang="en-US" sz="2800" dirty="0" smtClean="0"/>
              <a:t>Not controversial that biomass emits more CO2 per unit energy than fossil fuels…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819400"/>
            <a:ext cx="8305800" cy="3505200"/>
          </a:xfrm>
        </p:spPr>
        <p:txBody>
          <a:bodyPr/>
          <a:lstStyle/>
          <a:p>
            <a:pPr lvl="1"/>
            <a:r>
              <a:rPr lang="en-US" sz="2300" dirty="0" smtClean="0"/>
              <a:t>The “waste” argument: Materials </a:t>
            </a:r>
            <a:r>
              <a:rPr lang="en-US" sz="2300" dirty="0"/>
              <a:t>burned are “waste” and would decompose and emit CO2 anyway – </a:t>
            </a:r>
            <a:r>
              <a:rPr lang="en-US" sz="2300" dirty="0" smtClean="0"/>
              <a:t>e.g. </a:t>
            </a:r>
            <a:r>
              <a:rPr lang="en-US" sz="2300" dirty="0"/>
              <a:t>forestry residues – tops and branches left over after commercial timber harvesting. </a:t>
            </a:r>
            <a:r>
              <a:rPr lang="en-US" sz="2300" dirty="0" smtClean="0"/>
              <a:t> No net release of carbon. </a:t>
            </a:r>
          </a:p>
          <a:p>
            <a:pPr lvl="1"/>
            <a:endParaRPr lang="en-US" sz="2300" dirty="0"/>
          </a:p>
          <a:p>
            <a:pPr lvl="1"/>
            <a:r>
              <a:rPr lang="en-US" sz="2300" dirty="0" smtClean="0"/>
              <a:t>The “resequestration” argument: Ongoing or future forest </a:t>
            </a:r>
            <a:r>
              <a:rPr lang="en-US" sz="2300" dirty="0"/>
              <a:t>growth </a:t>
            </a:r>
            <a:r>
              <a:rPr lang="en-US" sz="2300" dirty="0" smtClean="0"/>
              <a:t>re-sequesters </a:t>
            </a:r>
            <a:r>
              <a:rPr lang="en-US" sz="2300" dirty="0"/>
              <a:t>carbon that’s released by </a:t>
            </a:r>
            <a:r>
              <a:rPr lang="en-US" sz="2300" dirty="0" smtClean="0"/>
              <a:t>burning, thus no net release of carbon.</a:t>
            </a:r>
            <a:endParaRPr lang="en-US" sz="2300" dirty="0"/>
          </a:p>
          <a:p>
            <a:pPr>
              <a:buNone/>
            </a:pPr>
            <a:endParaRPr lang="en-US" sz="2300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524000"/>
            <a:ext cx="8229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So why has biomass energy been treated as “</a:t>
            </a:r>
            <a:r>
              <a:rPr lang="en-US" sz="3200" i="1" dirty="0" smtClean="0"/>
              <a:t>carbon neutral</a:t>
            </a:r>
            <a:r>
              <a:rPr lang="en-US" sz="3200" dirty="0" smtClean="0"/>
              <a:t>”?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5"/>
          <p:cNvGrpSpPr>
            <a:grpSpLocks noChangeAspect="1"/>
          </p:cNvGrpSpPr>
          <p:nvPr/>
        </p:nvGrpSpPr>
        <p:grpSpPr bwMode="auto">
          <a:xfrm>
            <a:off x="228600" y="4006850"/>
            <a:ext cx="2816225" cy="1936750"/>
            <a:chOff x="838200" y="3886200"/>
            <a:chExt cx="3681560" cy="2532100"/>
          </a:xfrm>
        </p:grpSpPr>
        <p:grpSp>
          <p:nvGrpSpPr>
            <p:cNvPr id="9219" name="Group 19"/>
            <p:cNvGrpSpPr>
              <a:grpSpLocks noChangeAspect="1"/>
            </p:cNvGrpSpPr>
            <p:nvPr/>
          </p:nvGrpSpPr>
          <p:grpSpPr bwMode="auto">
            <a:xfrm>
              <a:off x="1447800" y="3886200"/>
              <a:ext cx="1319360" cy="1922500"/>
              <a:chOff x="381000" y="2590800"/>
              <a:chExt cx="2667000" cy="3886200"/>
            </a:xfrm>
          </p:grpSpPr>
          <p:sp>
            <p:nvSpPr>
              <p:cNvPr id="9232" name="Isosceles Triangle 2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2" name="Cloud 21"/>
              <p:cNvSpPr/>
              <p:nvPr/>
            </p:nvSpPr>
            <p:spPr bwMode="auto">
              <a:xfrm>
                <a:off x="382081" y="2590800"/>
                <a:ext cx="2663863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9220" name="Group 22"/>
            <p:cNvGrpSpPr>
              <a:grpSpLocks noChangeAspect="1"/>
            </p:cNvGrpSpPr>
            <p:nvPr/>
          </p:nvGrpSpPr>
          <p:grpSpPr bwMode="auto">
            <a:xfrm>
              <a:off x="2514600" y="4038600"/>
              <a:ext cx="1319360" cy="1922500"/>
              <a:chOff x="381000" y="2590800"/>
              <a:chExt cx="2667000" cy="3886200"/>
            </a:xfrm>
          </p:grpSpPr>
          <p:sp>
            <p:nvSpPr>
              <p:cNvPr id="9230" name="Isosceles Triangle 23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5" name="Cloud 24"/>
              <p:cNvSpPr/>
              <p:nvPr/>
            </p:nvSpPr>
            <p:spPr bwMode="auto">
              <a:xfrm>
                <a:off x="381875" y="2589003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9221" name="Group 6"/>
            <p:cNvGrpSpPr>
              <a:grpSpLocks noChangeAspect="1"/>
            </p:cNvGrpSpPr>
            <p:nvPr/>
          </p:nvGrpSpPr>
          <p:grpSpPr bwMode="auto">
            <a:xfrm>
              <a:off x="838200" y="4343400"/>
              <a:ext cx="1319360" cy="1922500"/>
              <a:chOff x="381000" y="2590800"/>
              <a:chExt cx="2667000" cy="3886200"/>
            </a:xfrm>
          </p:grpSpPr>
          <p:sp>
            <p:nvSpPr>
              <p:cNvPr id="9228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4" name="Cloud 3"/>
              <p:cNvSpPr/>
              <p:nvPr/>
            </p:nvSpPr>
            <p:spPr bwMode="auto">
              <a:xfrm>
                <a:off x="381000" y="2589603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9222" name="Group 13"/>
            <p:cNvGrpSpPr>
              <a:grpSpLocks noChangeAspect="1"/>
            </p:cNvGrpSpPr>
            <p:nvPr/>
          </p:nvGrpSpPr>
          <p:grpSpPr bwMode="auto">
            <a:xfrm>
              <a:off x="3200400" y="4419600"/>
              <a:ext cx="1319360" cy="1922500"/>
              <a:chOff x="381000" y="2590800"/>
              <a:chExt cx="2667000" cy="3886200"/>
            </a:xfrm>
          </p:grpSpPr>
          <p:sp>
            <p:nvSpPr>
              <p:cNvPr id="9226" name="Isosceles Triangle 14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6" name="Cloud 15"/>
              <p:cNvSpPr/>
              <p:nvPr/>
            </p:nvSpPr>
            <p:spPr bwMode="auto">
              <a:xfrm>
                <a:off x="379943" y="2590805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9223" name="Group 16"/>
            <p:cNvGrpSpPr>
              <a:grpSpLocks noChangeAspect="1"/>
            </p:cNvGrpSpPr>
            <p:nvPr/>
          </p:nvGrpSpPr>
          <p:grpSpPr bwMode="auto">
            <a:xfrm>
              <a:off x="2057400" y="4495800"/>
              <a:ext cx="1319360" cy="1922500"/>
              <a:chOff x="381000" y="2590800"/>
              <a:chExt cx="2667000" cy="3886200"/>
            </a:xfrm>
          </p:grpSpPr>
          <p:sp>
            <p:nvSpPr>
              <p:cNvPr id="9224" name="Isosceles Triangle 17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9" name="Cloud 18"/>
              <p:cNvSpPr/>
              <p:nvPr/>
            </p:nvSpPr>
            <p:spPr bwMode="auto">
              <a:xfrm>
                <a:off x="378968" y="2592002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5"/>
          <p:cNvGrpSpPr>
            <a:grpSpLocks noChangeAspect="1"/>
          </p:cNvGrpSpPr>
          <p:nvPr/>
        </p:nvGrpSpPr>
        <p:grpSpPr bwMode="auto">
          <a:xfrm>
            <a:off x="228600" y="4006850"/>
            <a:ext cx="2816225" cy="1936750"/>
            <a:chOff x="838200" y="3886200"/>
            <a:chExt cx="3681560" cy="2532100"/>
          </a:xfrm>
        </p:grpSpPr>
        <p:grpSp>
          <p:nvGrpSpPr>
            <p:cNvPr id="10248" name="Group 19"/>
            <p:cNvGrpSpPr>
              <a:grpSpLocks noChangeAspect="1"/>
            </p:cNvGrpSpPr>
            <p:nvPr/>
          </p:nvGrpSpPr>
          <p:grpSpPr bwMode="auto">
            <a:xfrm>
              <a:off x="1447800" y="3886200"/>
              <a:ext cx="1319360" cy="1922500"/>
              <a:chOff x="381000" y="2590800"/>
              <a:chExt cx="2667000" cy="3886200"/>
            </a:xfrm>
          </p:grpSpPr>
          <p:sp>
            <p:nvSpPr>
              <p:cNvPr id="10261" name="Isosceles Triangle 2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2" name="Cloud 21"/>
              <p:cNvSpPr/>
              <p:nvPr/>
            </p:nvSpPr>
            <p:spPr bwMode="auto">
              <a:xfrm>
                <a:off x="382081" y="2590800"/>
                <a:ext cx="2663863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0249" name="Group 22"/>
            <p:cNvGrpSpPr>
              <a:grpSpLocks noChangeAspect="1"/>
            </p:cNvGrpSpPr>
            <p:nvPr/>
          </p:nvGrpSpPr>
          <p:grpSpPr bwMode="auto">
            <a:xfrm>
              <a:off x="2514600" y="4038600"/>
              <a:ext cx="1319360" cy="1922500"/>
              <a:chOff x="381000" y="2590800"/>
              <a:chExt cx="2667000" cy="3886200"/>
            </a:xfrm>
          </p:grpSpPr>
          <p:sp>
            <p:nvSpPr>
              <p:cNvPr id="10259" name="Isosceles Triangle 23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5" name="Cloud 24"/>
              <p:cNvSpPr/>
              <p:nvPr/>
            </p:nvSpPr>
            <p:spPr bwMode="auto">
              <a:xfrm>
                <a:off x="381875" y="2589003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0250" name="Group 6"/>
            <p:cNvGrpSpPr>
              <a:grpSpLocks noChangeAspect="1"/>
            </p:cNvGrpSpPr>
            <p:nvPr/>
          </p:nvGrpSpPr>
          <p:grpSpPr bwMode="auto">
            <a:xfrm>
              <a:off x="838200" y="4343400"/>
              <a:ext cx="1319360" cy="1922500"/>
              <a:chOff x="381000" y="2590800"/>
              <a:chExt cx="2667000" cy="3886200"/>
            </a:xfrm>
          </p:grpSpPr>
          <p:sp>
            <p:nvSpPr>
              <p:cNvPr id="10257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4" name="Cloud 3"/>
              <p:cNvSpPr/>
              <p:nvPr/>
            </p:nvSpPr>
            <p:spPr bwMode="auto">
              <a:xfrm>
                <a:off x="381000" y="2589603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0251" name="Group 13"/>
            <p:cNvGrpSpPr>
              <a:grpSpLocks noChangeAspect="1"/>
            </p:cNvGrpSpPr>
            <p:nvPr/>
          </p:nvGrpSpPr>
          <p:grpSpPr bwMode="auto">
            <a:xfrm>
              <a:off x="3200400" y="4419600"/>
              <a:ext cx="1319360" cy="1922500"/>
              <a:chOff x="381000" y="2590800"/>
              <a:chExt cx="2667000" cy="3886200"/>
            </a:xfrm>
          </p:grpSpPr>
          <p:sp>
            <p:nvSpPr>
              <p:cNvPr id="10255" name="Isosceles Triangle 14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6" name="Cloud 15"/>
              <p:cNvSpPr/>
              <p:nvPr/>
            </p:nvSpPr>
            <p:spPr bwMode="auto">
              <a:xfrm>
                <a:off x="379943" y="2590805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0252" name="Group 16"/>
            <p:cNvGrpSpPr>
              <a:grpSpLocks noChangeAspect="1"/>
            </p:cNvGrpSpPr>
            <p:nvPr/>
          </p:nvGrpSpPr>
          <p:grpSpPr bwMode="auto">
            <a:xfrm>
              <a:off x="2057400" y="4495800"/>
              <a:ext cx="1319360" cy="1922500"/>
              <a:chOff x="381000" y="2590800"/>
              <a:chExt cx="2667000" cy="3886200"/>
            </a:xfrm>
          </p:grpSpPr>
          <p:sp>
            <p:nvSpPr>
              <p:cNvPr id="10253" name="Isosceles Triangle 17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9" name="Cloud 18"/>
              <p:cNvSpPr/>
              <p:nvPr/>
            </p:nvSpPr>
            <p:spPr bwMode="auto">
              <a:xfrm>
                <a:off x="378968" y="2592002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10" name="Group 26"/>
          <p:cNvGrpSpPr>
            <a:grpSpLocks noChangeAspect="1"/>
          </p:cNvGrpSpPr>
          <p:nvPr/>
        </p:nvGrpSpPr>
        <p:grpSpPr>
          <a:xfrm>
            <a:off x="76204" y="228612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11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41" name="Isosceles Triangle 40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42" name="Cloud 41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39" name="Isosceles Triangle 38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40" name="Cloud 39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37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38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4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35" name="Isosceles Triangle 34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36" name="Cloud 35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7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33" name="Isosceles Triangle 32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34" name="Cloud 3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sp>
        <p:nvSpPr>
          <p:cNvPr id="99" name="Up Arrow 98"/>
          <p:cNvSpPr/>
          <p:nvPr/>
        </p:nvSpPr>
        <p:spPr bwMode="auto">
          <a:xfrm>
            <a:off x="761999" y="1905000"/>
            <a:ext cx="790499" cy="1981200"/>
          </a:xfrm>
          <a:prstGeom prst="upArrow">
            <a:avLst/>
          </a:prstGeom>
          <a:noFill/>
          <a:ln w="60325" cap="flat" cmpd="sng" algn="ctr">
            <a:gradFill>
              <a:gsLst>
                <a:gs pos="0">
                  <a:srgbClr val="6666FF"/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rgbClr val="FFC000"/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/>
          </a:p>
        </p:txBody>
      </p:sp>
      <p:sp>
        <p:nvSpPr>
          <p:cNvPr id="10247" name="TextBox 99"/>
          <p:cNvSpPr txBox="1">
            <a:spLocks noChangeArrowheads="1"/>
          </p:cNvSpPr>
          <p:nvPr/>
        </p:nvSpPr>
        <p:spPr bwMode="auto">
          <a:xfrm rot="-5400000">
            <a:off x="416719" y="2778919"/>
            <a:ext cx="1447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C000"/>
                </a:solidFill>
              </a:rPr>
              <a:t>Minutes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3400" y="6172200"/>
            <a:ext cx="2292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Biomass Combustion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42"/>
          <p:cNvGrpSpPr>
            <a:grpSpLocks noChangeAspect="1"/>
          </p:cNvGrpSpPr>
          <p:nvPr/>
        </p:nvGrpSpPr>
        <p:grpSpPr bwMode="auto">
          <a:xfrm>
            <a:off x="4191000" y="5029200"/>
            <a:ext cx="646113" cy="444500"/>
            <a:chOff x="838200" y="3886200"/>
            <a:chExt cx="3681560" cy="2532100"/>
          </a:xfrm>
        </p:grpSpPr>
        <p:grpSp>
          <p:nvGrpSpPr>
            <p:cNvPr id="11292" name="Group 19"/>
            <p:cNvGrpSpPr>
              <a:grpSpLocks noChangeAspect="1"/>
            </p:cNvGrpSpPr>
            <p:nvPr/>
          </p:nvGrpSpPr>
          <p:grpSpPr bwMode="auto">
            <a:xfrm>
              <a:off x="1447799" y="3886200"/>
              <a:ext cx="1319359" cy="1922500"/>
              <a:chOff x="381000" y="2590800"/>
              <a:chExt cx="2667000" cy="3886200"/>
            </a:xfrm>
          </p:grpSpPr>
          <p:sp>
            <p:nvSpPr>
              <p:cNvPr id="11305" name="Isosceles Triangle 56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8" name="Cloud 57"/>
              <p:cNvSpPr/>
              <p:nvPr/>
            </p:nvSpPr>
            <p:spPr bwMode="auto">
              <a:xfrm>
                <a:off x="373847" y="2590800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1293" name="Group 22"/>
            <p:cNvGrpSpPr>
              <a:grpSpLocks noChangeAspect="1"/>
            </p:cNvGrpSpPr>
            <p:nvPr/>
          </p:nvGrpSpPr>
          <p:grpSpPr bwMode="auto">
            <a:xfrm>
              <a:off x="2514599" y="4038600"/>
              <a:ext cx="1319359" cy="1922500"/>
              <a:chOff x="381000" y="2590800"/>
              <a:chExt cx="2667000" cy="3886200"/>
            </a:xfrm>
          </p:grpSpPr>
          <p:sp>
            <p:nvSpPr>
              <p:cNvPr id="11303" name="Isosceles Triangle 54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6" name="Cloud 55"/>
              <p:cNvSpPr/>
              <p:nvPr/>
            </p:nvSpPr>
            <p:spPr bwMode="auto">
              <a:xfrm>
                <a:off x="375011" y="2593506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1294" name="Group 6"/>
            <p:cNvGrpSpPr>
              <a:grpSpLocks noChangeAspect="1"/>
            </p:cNvGrpSpPr>
            <p:nvPr/>
          </p:nvGrpSpPr>
          <p:grpSpPr bwMode="auto">
            <a:xfrm>
              <a:off x="838199" y="4343400"/>
              <a:ext cx="1319359" cy="1922500"/>
              <a:chOff x="381000" y="2590800"/>
              <a:chExt cx="2667000" cy="3886200"/>
            </a:xfrm>
          </p:grpSpPr>
          <p:sp>
            <p:nvSpPr>
              <p:cNvPr id="11301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4" name="Cloud 3"/>
              <p:cNvSpPr/>
              <p:nvPr/>
            </p:nvSpPr>
            <p:spPr bwMode="auto">
              <a:xfrm>
                <a:off x="381000" y="2598895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1295" name="Group 13"/>
            <p:cNvGrpSpPr>
              <a:grpSpLocks noChangeAspect="1"/>
            </p:cNvGrpSpPr>
            <p:nvPr/>
          </p:nvGrpSpPr>
          <p:grpSpPr bwMode="auto">
            <a:xfrm>
              <a:off x="3200399" y="4419600"/>
              <a:ext cx="1319359" cy="1922500"/>
              <a:chOff x="381000" y="2590800"/>
              <a:chExt cx="2667000" cy="3886200"/>
            </a:xfrm>
          </p:grpSpPr>
          <p:sp>
            <p:nvSpPr>
              <p:cNvPr id="11299" name="Isosceles Triangle 5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2" name="Cloud 51"/>
              <p:cNvSpPr/>
              <p:nvPr/>
            </p:nvSpPr>
            <p:spPr bwMode="auto">
              <a:xfrm>
                <a:off x="378385" y="2591111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1296" name="Group 16"/>
            <p:cNvGrpSpPr>
              <a:grpSpLocks noChangeAspect="1"/>
            </p:cNvGrpSpPr>
            <p:nvPr/>
          </p:nvGrpSpPr>
          <p:grpSpPr bwMode="auto">
            <a:xfrm>
              <a:off x="2057399" y="4495800"/>
              <a:ext cx="1319359" cy="1922500"/>
              <a:chOff x="381000" y="2590800"/>
              <a:chExt cx="2667000" cy="3886200"/>
            </a:xfrm>
          </p:grpSpPr>
          <p:sp>
            <p:nvSpPr>
              <p:cNvPr id="11297" name="Isosceles Triangle 48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0" name="Cloud 49"/>
              <p:cNvSpPr/>
              <p:nvPr/>
            </p:nvSpPr>
            <p:spPr bwMode="auto">
              <a:xfrm>
                <a:off x="384962" y="2583315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aphicFrame>
        <p:nvGraphicFramePr>
          <p:cNvPr id="92" name="Chart 91"/>
          <p:cNvGraphicFramePr/>
          <p:nvPr/>
        </p:nvGraphicFramePr>
        <p:xfrm>
          <a:off x="3352800" y="0"/>
          <a:ext cx="64770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268" name="Group 25"/>
          <p:cNvGrpSpPr>
            <a:grpSpLocks noChangeAspect="1"/>
          </p:cNvGrpSpPr>
          <p:nvPr/>
        </p:nvGrpSpPr>
        <p:grpSpPr bwMode="auto">
          <a:xfrm>
            <a:off x="228600" y="4006850"/>
            <a:ext cx="2816225" cy="1936750"/>
            <a:chOff x="838200" y="3886200"/>
            <a:chExt cx="3681560" cy="2532100"/>
          </a:xfrm>
        </p:grpSpPr>
        <p:grpSp>
          <p:nvGrpSpPr>
            <p:cNvPr id="11277" name="Group 19"/>
            <p:cNvGrpSpPr>
              <a:grpSpLocks noChangeAspect="1"/>
            </p:cNvGrpSpPr>
            <p:nvPr/>
          </p:nvGrpSpPr>
          <p:grpSpPr bwMode="auto">
            <a:xfrm>
              <a:off x="1447800" y="3886200"/>
              <a:ext cx="1319360" cy="1922500"/>
              <a:chOff x="381000" y="2590800"/>
              <a:chExt cx="2667000" cy="3886200"/>
            </a:xfrm>
          </p:grpSpPr>
          <p:sp>
            <p:nvSpPr>
              <p:cNvPr id="11290" name="Isosceles Triangle 2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2" name="Cloud 21"/>
              <p:cNvSpPr/>
              <p:nvPr/>
            </p:nvSpPr>
            <p:spPr bwMode="auto">
              <a:xfrm>
                <a:off x="382081" y="2590800"/>
                <a:ext cx="2663863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1278" name="Group 22"/>
            <p:cNvGrpSpPr>
              <a:grpSpLocks noChangeAspect="1"/>
            </p:cNvGrpSpPr>
            <p:nvPr/>
          </p:nvGrpSpPr>
          <p:grpSpPr bwMode="auto">
            <a:xfrm>
              <a:off x="2514600" y="4038600"/>
              <a:ext cx="1319360" cy="1922500"/>
              <a:chOff x="381000" y="2590800"/>
              <a:chExt cx="2667000" cy="3886200"/>
            </a:xfrm>
          </p:grpSpPr>
          <p:sp>
            <p:nvSpPr>
              <p:cNvPr id="11288" name="Isosceles Triangle 23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5" name="Cloud 24"/>
              <p:cNvSpPr/>
              <p:nvPr/>
            </p:nvSpPr>
            <p:spPr bwMode="auto">
              <a:xfrm>
                <a:off x="381875" y="2589003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1279" name="Group 6"/>
            <p:cNvGrpSpPr>
              <a:grpSpLocks noChangeAspect="1"/>
            </p:cNvGrpSpPr>
            <p:nvPr/>
          </p:nvGrpSpPr>
          <p:grpSpPr bwMode="auto">
            <a:xfrm>
              <a:off x="838200" y="4343400"/>
              <a:ext cx="1319360" cy="1922500"/>
              <a:chOff x="381000" y="2590800"/>
              <a:chExt cx="2667000" cy="3886200"/>
            </a:xfrm>
          </p:grpSpPr>
          <p:sp>
            <p:nvSpPr>
              <p:cNvPr id="11286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4" name="Cloud 3"/>
              <p:cNvSpPr/>
              <p:nvPr/>
            </p:nvSpPr>
            <p:spPr bwMode="auto">
              <a:xfrm>
                <a:off x="381000" y="2589603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1280" name="Group 13"/>
            <p:cNvGrpSpPr>
              <a:grpSpLocks noChangeAspect="1"/>
            </p:cNvGrpSpPr>
            <p:nvPr/>
          </p:nvGrpSpPr>
          <p:grpSpPr bwMode="auto">
            <a:xfrm>
              <a:off x="3200400" y="4419600"/>
              <a:ext cx="1319360" cy="1922500"/>
              <a:chOff x="381000" y="2590800"/>
              <a:chExt cx="2667000" cy="3886200"/>
            </a:xfrm>
          </p:grpSpPr>
          <p:sp>
            <p:nvSpPr>
              <p:cNvPr id="11284" name="Isosceles Triangle 14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6" name="Cloud 15"/>
              <p:cNvSpPr/>
              <p:nvPr/>
            </p:nvSpPr>
            <p:spPr bwMode="auto">
              <a:xfrm>
                <a:off x="379943" y="2590805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1281" name="Group 16"/>
            <p:cNvGrpSpPr>
              <a:grpSpLocks noChangeAspect="1"/>
            </p:cNvGrpSpPr>
            <p:nvPr/>
          </p:nvGrpSpPr>
          <p:grpSpPr bwMode="auto">
            <a:xfrm>
              <a:off x="2057400" y="4495800"/>
              <a:ext cx="1319360" cy="1922500"/>
              <a:chOff x="381000" y="2590800"/>
              <a:chExt cx="2667000" cy="3886200"/>
            </a:xfrm>
          </p:grpSpPr>
          <p:sp>
            <p:nvSpPr>
              <p:cNvPr id="11282" name="Isosceles Triangle 17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9" name="Cloud 18"/>
              <p:cNvSpPr/>
              <p:nvPr/>
            </p:nvSpPr>
            <p:spPr bwMode="auto">
              <a:xfrm>
                <a:off x="378968" y="2592002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sp>
        <p:nvSpPr>
          <p:cNvPr id="11269" name="TextBox 92"/>
          <p:cNvSpPr txBox="1">
            <a:spLocks noChangeArrowheads="1"/>
          </p:cNvSpPr>
          <p:nvPr/>
        </p:nvSpPr>
        <p:spPr bwMode="auto">
          <a:xfrm rot="-5400000">
            <a:off x="2520157" y="2824956"/>
            <a:ext cx="1600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Tons per acre</a:t>
            </a:r>
          </a:p>
        </p:txBody>
      </p:sp>
      <p:sp>
        <p:nvSpPr>
          <p:cNvPr id="11270" name="TextBox 93"/>
          <p:cNvSpPr txBox="1">
            <a:spLocks noChangeArrowheads="1"/>
          </p:cNvSpPr>
          <p:nvPr/>
        </p:nvSpPr>
        <p:spPr bwMode="auto">
          <a:xfrm>
            <a:off x="6324600" y="6324600"/>
            <a:ext cx="213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Years</a:t>
            </a:r>
          </a:p>
        </p:txBody>
      </p:sp>
      <p:grpSp>
        <p:nvGrpSpPr>
          <p:cNvPr id="11271" name="Group 97"/>
          <p:cNvGrpSpPr>
            <a:grpSpLocks/>
          </p:cNvGrpSpPr>
          <p:nvPr/>
        </p:nvGrpSpPr>
        <p:grpSpPr bwMode="auto">
          <a:xfrm rot="2100599">
            <a:off x="6311900" y="2133600"/>
            <a:ext cx="914400" cy="3429000"/>
            <a:chOff x="7239000" y="2133600"/>
            <a:chExt cx="914400" cy="3429000"/>
          </a:xfrm>
        </p:grpSpPr>
        <p:sp>
          <p:nvSpPr>
            <p:cNvPr id="11275" name="Up Arrow 95"/>
            <p:cNvSpPr>
              <a:spLocks noChangeArrowheads="1"/>
            </p:cNvSpPr>
            <p:nvPr/>
          </p:nvSpPr>
          <p:spPr bwMode="auto">
            <a:xfrm>
              <a:off x="7239000" y="2133600"/>
              <a:ext cx="914400" cy="3429000"/>
            </a:xfrm>
            <a:prstGeom prst="up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11276" name="TextBox 96"/>
            <p:cNvSpPr txBox="1">
              <a:spLocks noChangeArrowheads="1"/>
            </p:cNvSpPr>
            <p:nvPr/>
          </p:nvSpPr>
          <p:spPr bwMode="auto">
            <a:xfrm rot="-5400000">
              <a:off x="6700510" y="3708113"/>
              <a:ext cx="190499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200">
                  <a:solidFill>
                    <a:srgbClr val="4200A2"/>
                  </a:solidFill>
                </a:rPr>
                <a:t>Decades</a:t>
              </a:r>
              <a:endParaRPr lang="en-US" sz="2800">
                <a:solidFill>
                  <a:srgbClr val="4200A2"/>
                </a:solidFill>
              </a:endParaRPr>
            </a:p>
          </p:txBody>
        </p:sp>
      </p:grpSp>
      <p:grpSp>
        <p:nvGrpSpPr>
          <p:cNvPr id="23" name="Group 26"/>
          <p:cNvGrpSpPr>
            <a:grpSpLocks noChangeAspect="1"/>
          </p:cNvGrpSpPr>
          <p:nvPr/>
        </p:nvGrpSpPr>
        <p:grpSpPr>
          <a:xfrm>
            <a:off x="76204" y="228612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26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86" name="Isosceles Triangle 8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87" name="Cloud 86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7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84" name="Isosceles Triangle 83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85" name="Cloud 84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8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82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83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9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80" name="Isosceles Triangle 79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81" name="Cloud 80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0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78" name="Isosceles Triangle 77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79" name="Cloud 78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31" name="Group 26"/>
          <p:cNvGrpSpPr>
            <a:grpSpLocks noChangeAspect="1"/>
          </p:cNvGrpSpPr>
          <p:nvPr/>
        </p:nvGrpSpPr>
        <p:grpSpPr>
          <a:xfrm>
            <a:off x="536412" y="729943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32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24" name="Isosceles Triangle 123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25" name="Cloud 124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3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22" name="Isosceles Triangle 121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23" name="Cloud 122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4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20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21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5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18" name="Isosceles Triangle 117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19" name="Cloud 118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6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16" name="Isosceles Triangle 11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17" name="Cloud 116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37" name="Group 26"/>
          <p:cNvGrpSpPr>
            <a:grpSpLocks noChangeAspect="1"/>
          </p:cNvGrpSpPr>
          <p:nvPr/>
        </p:nvGrpSpPr>
        <p:grpSpPr>
          <a:xfrm>
            <a:off x="688812" y="1263343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38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40" name="Isosceles Triangle 139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41" name="Cloud 140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9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38" name="Isosceles Triangle 137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39" name="Cloud 138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0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36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37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1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34" name="Isosceles Triangle 133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35" name="Cloud 134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2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32" name="Isosceles Triangle 131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33" name="Cloud 132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sp>
        <p:nvSpPr>
          <p:cNvPr id="88" name="TextBox 87"/>
          <p:cNvSpPr txBox="1"/>
          <p:nvPr/>
        </p:nvSpPr>
        <p:spPr>
          <a:xfrm>
            <a:off x="533400" y="6172200"/>
            <a:ext cx="2292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Biomass Combustion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5410200" y="228600"/>
            <a:ext cx="1852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Forest Regrowth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58"/>
          <p:cNvGrpSpPr>
            <a:grpSpLocks noChangeAspect="1"/>
          </p:cNvGrpSpPr>
          <p:nvPr/>
        </p:nvGrpSpPr>
        <p:grpSpPr bwMode="auto">
          <a:xfrm>
            <a:off x="4648200" y="2971800"/>
            <a:ext cx="1366838" cy="939800"/>
            <a:chOff x="838200" y="3886200"/>
            <a:chExt cx="3681560" cy="2532100"/>
          </a:xfrm>
        </p:grpSpPr>
        <p:grpSp>
          <p:nvGrpSpPr>
            <p:cNvPr id="12333" name="Group 19"/>
            <p:cNvGrpSpPr>
              <a:grpSpLocks noChangeAspect="1"/>
            </p:cNvGrpSpPr>
            <p:nvPr/>
          </p:nvGrpSpPr>
          <p:grpSpPr bwMode="auto">
            <a:xfrm>
              <a:off x="1447799" y="3886200"/>
              <a:ext cx="1319359" cy="1922500"/>
              <a:chOff x="381000" y="2590800"/>
              <a:chExt cx="2667000" cy="3886200"/>
            </a:xfrm>
          </p:grpSpPr>
          <p:sp>
            <p:nvSpPr>
              <p:cNvPr id="12346" name="Isosceles Triangle 72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74" name="Cloud 73"/>
              <p:cNvSpPr/>
              <p:nvPr/>
            </p:nvSpPr>
            <p:spPr bwMode="auto">
              <a:xfrm>
                <a:off x="384757" y="2590800"/>
                <a:ext cx="2662192" cy="1902133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34" name="Group 22"/>
            <p:cNvGrpSpPr>
              <a:grpSpLocks noChangeAspect="1"/>
            </p:cNvGrpSpPr>
            <p:nvPr/>
          </p:nvGrpSpPr>
          <p:grpSpPr bwMode="auto">
            <a:xfrm>
              <a:off x="2514599" y="4038600"/>
              <a:ext cx="1319359" cy="1922500"/>
              <a:chOff x="381000" y="2590800"/>
              <a:chExt cx="2667000" cy="3886200"/>
            </a:xfrm>
          </p:grpSpPr>
          <p:sp>
            <p:nvSpPr>
              <p:cNvPr id="12344" name="Isosceles Triangle 7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72" name="Cloud 71"/>
              <p:cNvSpPr/>
              <p:nvPr/>
            </p:nvSpPr>
            <p:spPr bwMode="auto">
              <a:xfrm>
                <a:off x="380510" y="2593992"/>
                <a:ext cx="2670839" cy="1902133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35" name="Group 6"/>
            <p:cNvGrpSpPr>
              <a:grpSpLocks noChangeAspect="1"/>
            </p:cNvGrpSpPr>
            <p:nvPr/>
          </p:nvGrpSpPr>
          <p:grpSpPr bwMode="auto">
            <a:xfrm>
              <a:off x="838199" y="4343400"/>
              <a:ext cx="1319359" cy="1922500"/>
              <a:chOff x="381000" y="2590800"/>
              <a:chExt cx="2667000" cy="3886200"/>
            </a:xfrm>
          </p:grpSpPr>
          <p:sp>
            <p:nvSpPr>
              <p:cNvPr id="12342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70" name="Cloud 3"/>
              <p:cNvSpPr/>
              <p:nvPr/>
            </p:nvSpPr>
            <p:spPr bwMode="auto">
              <a:xfrm>
                <a:off x="381000" y="2591731"/>
                <a:ext cx="2670839" cy="1902133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36" name="Group 13"/>
            <p:cNvGrpSpPr>
              <a:grpSpLocks noChangeAspect="1"/>
            </p:cNvGrpSpPr>
            <p:nvPr/>
          </p:nvGrpSpPr>
          <p:grpSpPr bwMode="auto">
            <a:xfrm>
              <a:off x="3200399" y="4419600"/>
              <a:ext cx="1319359" cy="1922500"/>
              <a:chOff x="381000" y="2590800"/>
              <a:chExt cx="2667000" cy="3886200"/>
            </a:xfrm>
          </p:grpSpPr>
          <p:sp>
            <p:nvSpPr>
              <p:cNvPr id="12340" name="Isosceles Triangle 66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68" name="Cloud 67"/>
              <p:cNvSpPr/>
              <p:nvPr/>
            </p:nvSpPr>
            <p:spPr bwMode="auto">
              <a:xfrm>
                <a:off x="377167" y="2593327"/>
                <a:ext cx="2670839" cy="1902133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37" name="Group 16"/>
            <p:cNvGrpSpPr>
              <a:grpSpLocks noChangeAspect="1"/>
            </p:cNvGrpSpPr>
            <p:nvPr/>
          </p:nvGrpSpPr>
          <p:grpSpPr bwMode="auto">
            <a:xfrm>
              <a:off x="2057399" y="4495800"/>
              <a:ext cx="1319359" cy="1922500"/>
              <a:chOff x="381000" y="2590800"/>
              <a:chExt cx="2667000" cy="3886200"/>
            </a:xfrm>
          </p:grpSpPr>
          <p:sp>
            <p:nvSpPr>
              <p:cNvPr id="12338" name="Isosceles Triangle 64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66" name="Cloud 65"/>
              <p:cNvSpPr/>
              <p:nvPr/>
            </p:nvSpPr>
            <p:spPr bwMode="auto">
              <a:xfrm>
                <a:off x="379862" y="2594923"/>
                <a:ext cx="2670833" cy="1902133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12291" name="Group 42"/>
          <p:cNvGrpSpPr>
            <a:grpSpLocks noChangeAspect="1"/>
          </p:cNvGrpSpPr>
          <p:nvPr/>
        </p:nvGrpSpPr>
        <p:grpSpPr bwMode="auto">
          <a:xfrm>
            <a:off x="4191000" y="5029200"/>
            <a:ext cx="646113" cy="444500"/>
            <a:chOff x="838200" y="3886200"/>
            <a:chExt cx="3681560" cy="2532100"/>
          </a:xfrm>
        </p:grpSpPr>
        <p:grpSp>
          <p:nvGrpSpPr>
            <p:cNvPr id="12318" name="Group 19"/>
            <p:cNvGrpSpPr>
              <a:grpSpLocks noChangeAspect="1"/>
            </p:cNvGrpSpPr>
            <p:nvPr/>
          </p:nvGrpSpPr>
          <p:grpSpPr bwMode="auto">
            <a:xfrm>
              <a:off x="1447799" y="3886200"/>
              <a:ext cx="1319359" cy="1922500"/>
              <a:chOff x="381000" y="2590800"/>
              <a:chExt cx="2667000" cy="3886200"/>
            </a:xfrm>
          </p:grpSpPr>
          <p:sp>
            <p:nvSpPr>
              <p:cNvPr id="12331" name="Isosceles Triangle 56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8" name="Cloud 57"/>
              <p:cNvSpPr/>
              <p:nvPr/>
            </p:nvSpPr>
            <p:spPr bwMode="auto">
              <a:xfrm>
                <a:off x="373847" y="2590800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19" name="Group 22"/>
            <p:cNvGrpSpPr>
              <a:grpSpLocks noChangeAspect="1"/>
            </p:cNvGrpSpPr>
            <p:nvPr/>
          </p:nvGrpSpPr>
          <p:grpSpPr bwMode="auto">
            <a:xfrm>
              <a:off x="2514599" y="4038600"/>
              <a:ext cx="1319359" cy="1922500"/>
              <a:chOff x="381000" y="2590800"/>
              <a:chExt cx="2667000" cy="3886200"/>
            </a:xfrm>
          </p:grpSpPr>
          <p:sp>
            <p:nvSpPr>
              <p:cNvPr id="12329" name="Isosceles Triangle 54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6" name="Cloud 55"/>
              <p:cNvSpPr/>
              <p:nvPr/>
            </p:nvSpPr>
            <p:spPr bwMode="auto">
              <a:xfrm>
                <a:off x="375011" y="2593506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20" name="Group 6"/>
            <p:cNvGrpSpPr>
              <a:grpSpLocks noChangeAspect="1"/>
            </p:cNvGrpSpPr>
            <p:nvPr/>
          </p:nvGrpSpPr>
          <p:grpSpPr bwMode="auto">
            <a:xfrm>
              <a:off x="838199" y="4343400"/>
              <a:ext cx="1319359" cy="1922500"/>
              <a:chOff x="381000" y="2590800"/>
              <a:chExt cx="2667000" cy="3886200"/>
            </a:xfrm>
          </p:grpSpPr>
          <p:sp>
            <p:nvSpPr>
              <p:cNvPr id="12327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4" name="Cloud 3"/>
              <p:cNvSpPr/>
              <p:nvPr/>
            </p:nvSpPr>
            <p:spPr bwMode="auto">
              <a:xfrm>
                <a:off x="381000" y="2598895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21" name="Group 13"/>
            <p:cNvGrpSpPr>
              <a:grpSpLocks noChangeAspect="1"/>
            </p:cNvGrpSpPr>
            <p:nvPr/>
          </p:nvGrpSpPr>
          <p:grpSpPr bwMode="auto">
            <a:xfrm>
              <a:off x="3200399" y="4419600"/>
              <a:ext cx="1319359" cy="1922500"/>
              <a:chOff x="381000" y="2590800"/>
              <a:chExt cx="2667000" cy="3886200"/>
            </a:xfrm>
          </p:grpSpPr>
          <p:sp>
            <p:nvSpPr>
              <p:cNvPr id="12325" name="Isosceles Triangle 5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2" name="Cloud 51"/>
              <p:cNvSpPr/>
              <p:nvPr/>
            </p:nvSpPr>
            <p:spPr bwMode="auto">
              <a:xfrm>
                <a:off x="378385" y="2591111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22" name="Group 16"/>
            <p:cNvGrpSpPr>
              <a:grpSpLocks noChangeAspect="1"/>
            </p:cNvGrpSpPr>
            <p:nvPr/>
          </p:nvGrpSpPr>
          <p:grpSpPr bwMode="auto">
            <a:xfrm>
              <a:off x="2057399" y="4495800"/>
              <a:ext cx="1319359" cy="1922500"/>
              <a:chOff x="381000" y="2590800"/>
              <a:chExt cx="2667000" cy="3886200"/>
            </a:xfrm>
          </p:grpSpPr>
          <p:sp>
            <p:nvSpPr>
              <p:cNvPr id="12323" name="Isosceles Triangle 48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0" name="Cloud 49"/>
              <p:cNvSpPr/>
              <p:nvPr/>
            </p:nvSpPr>
            <p:spPr bwMode="auto">
              <a:xfrm>
                <a:off x="384962" y="2583315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aphicFrame>
        <p:nvGraphicFramePr>
          <p:cNvPr id="92" name="Chart 91"/>
          <p:cNvGraphicFramePr/>
          <p:nvPr/>
        </p:nvGraphicFramePr>
        <p:xfrm>
          <a:off x="3352800" y="0"/>
          <a:ext cx="64770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293" name="Group 25"/>
          <p:cNvGrpSpPr>
            <a:grpSpLocks noChangeAspect="1"/>
          </p:cNvGrpSpPr>
          <p:nvPr/>
        </p:nvGrpSpPr>
        <p:grpSpPr bwMode="auto">
          <a:xfrm>
            <a:off x="228600" y="4006850"/>
            <a:ext cx="2816225" cy="1936750"/>
            <a:chOff x="838200" y="3886200"/>
            <a:chExt cx="3681560" cy="2532100"/>
          </a:xfrm>
        </p:grpSpPr>
        <p:grpSp>
          <p:nvGrpSpPr>
            <p:cNvPr id="12303" name="Group 19"/>
            <p:cNvGrpSpPr>
              <a:grpSpLocks noChangeAspect="1"/>
            </p:cNvGrpSpPr>
            <p:nvPr/>
          </p:nvGrpSpPr>
          <p:grpSpPr bwMode="auto">
            <a:xfrm>
              <a:off x="1447800" y="3886200"/>
              <a:ext cx="1319360" cy="1922500"/>
              <a:chOff x="381000" y="2590800"/>
              <a:chExt cx="2667000" cy="3886200"/>
            </a:xfrm>
          </p:grpSpPr>
          <p:sp>
            <p:nvSpPr>
              <p:cNvPr id="12316" name="Isosceles Triangle 2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2" name="Cloud 21"/>
              <p:cNvSpPr/>
              <p:nvPr/>
            </p:nvSpPr>
            <p:spPr bwMode="auto">
              <a:xfrm>
                <a:off x="382081" y="2590800"/>
                <a:ext cx="2663863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04" name="Group 22"/>
            <p:cNvGrpSpPr>
              <a:grpSpLocks noChangeAspect="1"/>
            </p:cNvGrpSpPr>
            <p:nvPr/>
          </p:nvGrpSpPr>
          <p:grpSpPr bwMode="auto">
            <a:xfrm>
              <a:off x="2514600" y="4038600"/>
              <a:ext cx="1319360" cy="1922500"/>
              <a:chOff x="381000" y="2590800"/>
              <a:chExt cx="2667000" cy="3886200"/>
            </a:xfrm>
          </p:grpSpPr>
          <p:sp>
            <p:nvSpPr>
              <p:cNvPr id="12314" name="Isosceles Triangle 23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5" name="Cloud 24"/>
              <p:cNvSpPr/>
              <p:nvPr/>
            </p:nvSpPr>
            <p:spPr bwMode="auto">
              <a:xfrm>
                <a:off x="381875" y="2589003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05" name="Group 6"/>
            <p:cNvGrpSpPr>
              <a:grpSpLocks noChangeAspect="1"/>
            </p:cNvGrpSpPr>
            <p:nvPr/>
          </p:nvGrpSpPr>
          <p:grpSpPr bwMode="auto">
            <a:xfrm>
              <a:off x="838200" y="4343400"/>
              <a:ext cx="1319360" cy="1922500"/>
              <a:chOff x="381000" y="2590800"/>
              <a:chExt cx="2667000" cy="3886200"/>
            </a:xfrm>
          </p:grpSpPr>
          <p:sp>
            <p:nvSpPr>
              <p:cNvPr id="12312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4" name="Cloud 3"/>
              <p:cNvSpPr/>
              <p:nvPr/>
            </p:nvSpPr>
            <p:spPr bwMode="auto">
              <a:xfrm>
                <a:off x="381000" y="2589603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06" name="Group 13"/>
            <p:cNvGrpSpPr>
              <a:grpSpLocks noChangeAspect="1"/>
            </p:cNvGrpSpPr>
            <p:nvPr/>
          </p:nvGrpSpPr>
          <p:grpSpPr bwMode="auto">
            <a:xfrm>
              <a:off x="3200400" y="4419600"/>
              <a:ext cx="1319360" cy="1922500"/>
              <a:chOff x="381000" y="2590800"/>
              <a:chExt cx="2667000" cy="3886200"/>
            </a:xfrm>
          </p:grpSpPr>
          <p:sp>
            <p:nvSpPr>
              <p:cNvPr id="12310" name="Isosceles Triangle 14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6" name="Cloud 15"/>
              <p:cNvSpPr/>
              <p:nvPr/>
            </p:nvSpPr>
            <p:spPr bwMode="auto">
              <a:xfrm>
                <a:off x="379943" y="2590805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2307" name="Group 16"/>
            <p:cNvGrpSpPr>
              <a:grpSpLocks noChangeAspect="1"/>
            </p:cNvGrpSpPr>
            <p:nvPr/>
          </p:nvGrpSpPr>
          <p:grpSpPr bwMode="auto">
            <a:xfrm>
              <a:off x="2057400" y="4495800"/>
              <a:ext cx="1319360" cy="1922500"/>
              <a:chOff x="381000" y="2590800"/>
              <a:chExt cx="2667000" cy="3886200"/>
            </a:xfrm>
          </p:grpSpPr>
          <p:sp>
            <p:nvSpPr>
              <p:cNvPr id="12308" name="Isosceles Triangle 17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9" name="Cloud 18"/>
              <p:cNvSpPr/>
              <p:nvPr/>
            </p:nvSpPr>
            <p:spPr bwMode="auto">
              <a:xfrm>
                <a:off x="378968" y="2592002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sp>
        <p:nvSpPr>
          <p:cNvPr id="12294" name="TextBox 92"/>
          <p:cNvSpPr txBox="1">
            <a:spLocks noChangeArrowheads="1"/>
          </p:cNvSpPr>
          <p:nvPr/>
        </p:nvSpPr>
        <p:spPr bwMode="auto">
          <a:xfrm rot="-5400000">
            <a:off x="2520157" y="2824956"/>
            <a:ext cx="1600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Tons per acre</a:t>
            </a:r>
          </a:p>
        </p:txBody>
      </p:sp>
      <p:sp>
        <p:nvSpPr>
          <p:cNvPr id="12295" name="TextBox 93"/>
          <p:cNvSpPr txBox="1">
            <a:spLocks noChangeArrowheads="1"/>
          </p:cNvSpPr>
          <p:nvPr/>
        </p:nvSpPr>
        <p:spPr bwMode="auto">
          <a:xfrm>
            <a:off x="6324600" y="6324600"/>
            <a:ext cx="213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Years</a:t>
            </a:r>
          </a:p>
        </p:txBody>
      </p:sp>
      <p:grpSp>
        <p:nvGrpSpPr>
          <p:cNvPr id="12296" name="Group 94"/>
          <p:cNvGrpSpPr>
            <a:grpSpLocks/>
          </p:cNvGrpSpPr>
          <p:nvPr/>
        </p:nvGrpSpPr>
        <p:grpSpPr bwMode="auto">
          <a:xfrm rot="2100599">
            <a:off x="6311900" y="2133600"/>
            <a:ext cx="914400" cy="3429000"/>
            <a:chOff x="7239000" y="2133600"/>
            <a:chExt cx="914400" cy="3429000"/>
          </a:xfrm>
        </p:grpSpPr>
        <p:sp>
          <p:nvSpPr>
            <p:cNvPr id="12301" name="Up Arrow 95"/>
            <p:cNvSpPr>
              <a:spLocks noChangeArrowheads="1"/>
            </p:cNvSpPr>
            <p:nvPr/>
          </p:nvSpPr>
          <p:spPr bwMode="auto">
            <a:xfrm>
              <a:off x="7239000" y="2133600"/>
              <a:ext cx="914400" cy="3429000"/>
            </a:xfrm>
            <a:prstGeom prst="up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12302" name="TextBox 96"/>
            <p:cNvSpPr txBox="1">
              <a:spLocks noChangeArrowheads="1"/>
            </p:cNvSpPr>
            <p:nvPr/>
          </p:nvSpPr>
          <p:spPr bwMode="auto">
            <a:xfrm rot="-5400000">
              <a:off x="6700510" y="3708113"/>
              <a:ext cx="190499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200">
                  <a:solidFill>
                    <a:srgbClr val="4200A2"/>
                  </a:solidFill>
                </a:rPr>
                <a:t>Decades</a:t>
              </a:r>
              <a:endParaRPr lang="en-US" sz="2800">
                <a:solidFill>
                  <a:srgbClr val="4200A2"/>
                </a:solidFill>
              </a:endParaRPr>
            </a:p>
          </p:txBody>
        </p:sp>
      </p:grpSp>
      <p:grpSp>
        <p:nvGrpSpPr>
          <p:cNvPr id="31" name="Group 26"/>
          <p:cNvGrpSpPr>
            <a:grpSpLocks noChangeAspect="1"/>
          </p:cNvGrpSpPr>
          <p:nvPr/>
        </p:nvGrpSpPr>
        <p:grpSpPr>
          <a:xfrm>
            <a:off x="76204" y="228612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32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60" name="Isosceles Triangle 159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61" name="Cloud 160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3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58" name="Isosceles Triangle 157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59" name="Cloud 158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4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56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57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5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54" name="Isosceles Triangle 153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55" name="Cloud 154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6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52" name="Isosceles Triangle 151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53" name="Cloud 152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37" name="Group 26"/>
          <p:cNvGrpSpPr>
            <a:grpSpLocks noChangeAspect="1"/>
          </p:cNvGrpSpPr>
          <p:nvPr/>
        </p:nvGrpSpPr>
        <p:grpSpPr>
          <a:xfrm>
            <a:off x="536412" y="729943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38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76" name="Isosceles Triangle 17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77" name="Cloud 176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9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74" name="Isosceles Triangle 173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75" name="Cloud 174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0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72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73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1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70" name="Isosceles Triangle 169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71" name="Cloud 170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2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68" name="Isosceles Triangle 167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69" name="Cloud 168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43" name="Group 26"/>
          <p:cNvGrpSpPr>
            <a:grpSpLocks noChangeAspect="1"/>
          </p:cNvGrpSpPr>
          <p:nvPr/>
        </p:nvGrpSpPr>
        <p:grpSpPr>
          <a:xfrm>
            <a:off x="688812" y="1263343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44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92" name="Isosceles Triangle 191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93" name="Cloud 192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5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90" name="Isosceles Triangle 189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91" name="Cloud 190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6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88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89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7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86" name="Isosceles Triangle 18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87" name="Cloud 186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8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84" name="Isosceles Triangle 183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85" name="Cloud 184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59" name="Group 26"/>
          <p:cNvGrpSpPr>
            <a:grpSpLocks noChangeAspect="1"/>
          </p:cNvGrpSpPr>
          <p:nvPr/>
        </p:nvGrpSpPr>
        <p:grpSpPr>
          <a:xfrm>
            <a:off x="841212" y="1796743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60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08" name="Isosceles Triangle 207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09" name="Cloud 208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61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06" name="Isosceles Triangle 20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07" name="Cloud 206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62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04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05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63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02" name="Isosceles Triangle 201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03" name="Cloud 202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64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00" name="Isosceles Triangle 199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01" name="Cloud 200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sp>
        <p:nvSpPr>
          <p:cNvPr id="120" name="TextBox 119"/>
          <p:cNvSpPr txBox="1"/>
          <p:nvPr/>
        </p:nvSpPr>
        <p:spPr>
          <a:xfrm>
            <a:off x="533400" y="6172200"/>
            <a:ext cx="2292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Biomass Combustion</a:t>
            </a:r>
            <a:endParaRPr lang="en-US" dirty="0"/>
          </a:p>
        </p:txBody>
      </p:sp>
      <p:sp>
        <p:nvSpPr>
          <p:cNvPr id="121" name="TextBox 120"/>
          <p:cNvSpPr txBox="1"/>
          <p:nvPr/>
        </p:nvSpPr>
        <p:spPr>
          <a:xfrm>
            <a:off x="5410200" y="228600"/>
            <a:ext cx="1852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Forest Regrowth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42"/>
          <p:cNvGrpSpPr>
            <a:grpSpLocks noChangeAspect="1"/>
          </p:cNvGrpSpPr>
          <p:nvPr/>
        </p:nvGrpSpPr>
        <p:grpSpPr bwMode="auto">
          <a:xfrm>
            <a:off x="4191000" y="5029200"/>
            <a:ext cx="646113" cy="444500"/>
            <a:chOff x="838200" y="3886200"/>
            <a:chExt cx="3681560" cy="2532100"/>
          </a:xfrm>
        </p:grpSpPr>
        <p:grpSp>
          <p:nvGrpSpPr>
            <p:cNvPr id="13376" name="Group 19"/>
            <p:cNvGrpSpPr>
              <a:grpSpLocks noChangeAspect="1"/>
            </p:cNvGrpSpPr>
            <p:nvPr/>
          </p:nvGrpSpPr>
          <p:grpSpPr bwMode="auto">
            <a:xfrm>
              <a:off x="1447799" y="3886200"/>
              <a:ext cx="1319359" cy="1922500"/>
              <a:chOff x="381000" y="2590800"/>
              <a:chExt cx="2667000" cy="3886200"/>
            </a:xfrm>
          </p:grpSpPr>
          <p:sp>
            <p:nvSpPr>
              <p:cNvPr id="13389" name="Isosceles Triangle 56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8" name="Cloud 57"/>
              <p:cNvSpPr/>
              <p:nvPr/>
            </p:nvSpPr>
            <p:spPr bwMode="auto">
              <a:xfrm>
                <a:off x="373847" y="2590800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77" name="Group 22"/>
            <p:cNvGrpSpPr>
              <a:grpSpLocks noChangeAspect="1"/>
            </p:cNvGrpSpPr>
            <p:nvPr/>
          </p:nvGrpSpPr>
          <p:grpSpPr bwMode="auto">
            <a:xfrm>
              <a:off x="2514599" y="4038600"/>
              <a:ext cx="1319359" cy="1922500"/>
              <a:chOff x="381000" y="2590800"/>
              <a:chExt cx="2667000" cy="3886200"/>
            </a:xfrm>
          </p:grpSpPr>
          <p:sp>
            <p:nvSpPr>
              <p:cNvPr id="13387" name="Isosceles Triangle 54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6" name="Cloud 55"/>
              <p:cNvSpPr/>
              <p:nvPr/>
            </p:nvSpPr>
            <p:spPr bwMode="auto">
              <a:xfrm>
                <a:off x="375011" y="2593506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78" name="Group 6"/>
            <p:cNvGrpSpPr>
              <a:grpSpLocks noChangeAspect="1"/>
            </p:cNvGrpSpPr>
            <p:nvPr/>
          </p:nvGrpSpPr>
          <p:grpSpPr bwMode="auto">
            <a:xfrm>
              <a:off x="838199" y="4343400"/>
              <a:ext cx="1319359" cy="1922500"/>
              <a:chOff x="381000" y="2590800"/>
              <a:chExt cx="2667000" cy="3886200"/>
            </a:xfrm>
          </p:grpSpPr>
          <p:sp>
            <p:nvSpPr>
              <p:cNvPr id="13385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4" name="Cloud 3"/>
              <p:cNvSpPr/>
              <p:nvPr/>
            </p:nvSpPr>
            <p:spPr bwMode="auto">
              <a:xfrm>
                <a:off x="381000" y="2598895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79" name="Group 13"/>
            <p:cNvGrpSpPr>
              <a:grpSpLocks noChangeAspect="1"/>
            </p:cNvGrpSpPr>
            <p:nvPr/>
          </p:nvGrpSpPr>
          <p:grpSpPr bwMode="auto">
            <a:xfrm>
              <a:off x="3200399" y="4419600"/>
              <a:ext cx="1319359" cy="1922500"/>
              <a:chOff x="381000" y="2590800"/>
              <a:chExt cx="2667000" cy="3886200"/>
            </a:xfrm>
          </p:grpSpPr>
          <p:sp>
            <p:nvSpPr>
              <p:cNvPr id="13383" name="Isosceles Triangle 5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2" name="Cloud 51"/>
              <p:cNvSpPr/>
              <p:nvPr/>
            </p:nvSpPr>
            <p:spPr bwMode="auto">
              <a:xfrm>
                <a:off x="378385" y="2591111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80" name="Group 16"/>
            <p:cNvGrpSpPr>
              <a:grpSpLocks noChangeAspect="1"/>
            </p:cNvGrpSpPr>
            <p:nvPr/>
          </p:nvGrpSpPr>
          <p:grpSpPr bwMode="auto">
            <a:xfrm>
              <a:off x="2057399" y="4495800"/>
              <a:ext cx="1319359" cy="1922500"/>
              <a:chOff x="381000" y="2590800"/>
              <a:chExt cx="2667000" cy="3886200"/>
            </a:xfrm>
          </p:grpSpPr>
          <p:sp>
            <p:nvSpPr>
              <p:cNvPr id="13381" name="Isosceles Triangle 48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50" name="Cloud 49"/>
              <p:cNvSpPr/>
              <p:nvPr/>
            </p:nvSpPr>
            <p:spPr bwMode="auto">
              <a:xfrm>
                <a:off x="384962" y="2583315"/>
                <a:ext cx="2669626" cy="190114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13315" name="Group 58"/>
          <p:cNvGrpSpPr>
            <a:grpSpLocks noChangeAspect="1"/>
          </p:cNvGrpSpPr>
          <p:nvPr/>
        </p:nvGrpSpPr>
        <p:grpSpPr bwMode="auto">
          <a:xfrm>
            <a:off x="4648200" y="2971800"/>
            <a:ext cx="1366838" cy="939800"/>
            <a:chOff x="838200" y="3886200"/>
            <a:chExt cx="3681560" cy="2532100"/>
          </a:xfrm>
        </p:grpSpPr>
        <p:grpSp>
          <p:nvGrpSpPr>
            <p:cNvPr id="13361" name="Group 19"/>
            <p:cNvGrpSpPr>
              <a:grpSpLocks noChangeAspect="1"/>
            </p:cNvGrpSpPr>
            <p:nvPr/>
          </p:nvGrpSpPr>
          <p:grpSpPr bwMode="auto">
            <a:xfrm>
              <a:off x="1447799" y="3886200"/>
              <a:ext cx="1319359" cy="1922500"/>
              <a:chOff x="381000" y="2590800"/>
              <a:chExt cx="2667000" cy="3886200"/>
            </a:xfrm>
          </p:grpSpPr>
          <p:sp>
            <p:nvSpPr>
              <p:cNvPr id="13374" name="Isosceles Triangle 72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74" name="Cloud 73"/>
              <p:cNvSpPr/>
              <p:nvPr/>
            </p:nvSpPr>
            <p:spPr bwMode="auto">
              <a:xfrm>
                <a:off x="384757" y="2590800"/>
                <a:ext cx="2662192" cy="1902133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62" name="Group 22"/>
            <p:cNvGrpSpPr>
              <a:grpSpLocks noChangeAspect="1"/>
            </p:cNvGrpSpPr>
            <p:nvPr/>
          </p:nvGrpSpPr>
          <p:grpSpPr bwMode="auto">
            <a:xfrm>
              <a:off x="2514599" y="4038600"/>
              <a:ext cx="1319359" cy="1922500"/>
              <a:chOff x="381000" y="2590800"/>
              <a:chExt cx="2667000" cy="3886200"/>
            </a:xfrm>
          </p:grpSpPr>
          <p:sp>
            <p:nvSpPr>
              <p:cNvPr id="13372" name="Isosceles Triangle 7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72" name="Cloud 71"/>
              <p:cNvSpPr/>
              <p:nvPr/>
            </p:nvSpPr>
            <p:spPr bwMode="auto">
              <a:xfrm>
                <a:off x="380510" y="2593992"/>
                <a:ext cx="2670839" cy="1902133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63" name="Group 6"/>
            <p:cNvGrpSpPr>
              <a:grpSpLocks noChangeAspect="1"/>
            </p:cNvGrpSpPr>
            <p:nvPr/>
          </p:nvGrpSpPr>
          <p:grpSpPr bwMode="auto">
            <a:xfrm>
              <a:off x="838199" y="4343400"/>
              <a:ext cx="1319359" cy="1922500"/>
              <a:chOff x="381000" y="2590800"/>
              <a:chExt cx="2667000" cy="3886200"/>
            </a:xfrm>
          </p:grpSpPr>
          <p:sp>
            <p:nvSpPr>
              <p:cNvPr id="13370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70" name="Cloud 3"/>
              <p:cNvSpPr/>
              <p:nvPr/>
            </p:nvSpPr>
            <p:spPr bwMode="auto">
              <a:xfrm>
                <a:off x="381000" y="2591731"/>
                <a:ext cx="2670839" cy="1902133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64" name="Group 13"/>
            <p:cNvGrpSpPr>
              <a:grpSpLocks noChangeAspect="1"/>
            </p:cNvGrpSpPr>
            <p:nvPr/>
          </p:nvGrpSpPr>
          <p:grpSpPr bwMode="auto">
            <a:xfrm>
              <a:off x="3200399" y="4419600"/>
              <a:ext cx="1319359" cy="1922500"/>
              <a:chOff x="381000" y="2590800"/>
              <a:chExt cx="2667000" cy="3886200"/>
            </a:xfrm>
          </p:grpSpPr>
          <p:sp>
            <p:nvSpPr>
              <p:cNvPr id="13368" name="Isosceles Triangle 66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68" name="Cloud 67"/>
              <p:cNvSpPr/>
              <p:nvPr/>
            </p:nvSpPr>
            <p:spPr bwMode="auto">
              <a:xfrm>
                <a:off x="377167" y="2593327"/>
                <a:ext cx="2670839" cy="1902133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65" name="Group 16"/>
            <p:cNvGrpSpPr>
              <a:grpSpLocks noChangeAspect="1"/>
            </p:cNvGrpSpPr>
            <p:nvPr/>
          </p:nvGrpSpPr>
          <p:grpSpPr bwMode="auto">
            <a:xfrm>
              <a:off x="2057399" y="4495800"/>
              <a:ext cx="1319359" cy="1922500"/>
              <a:chOff x="381000" y="2590800"/>
              <a:chExt cx="2667000" cy="3886200"/>
            </a:xfrm>
          </p:grpSpPr>
          <p:sp>
            <p:nvSpPr>
              <p:cNvPr id="13366" name="Isosceles Triangle 64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66" name="Cloud 65"/>
              <p:cNvSpPr/>
              <p:nvPr/>
            </p:nvSpPr>
            <p:spPr bwMode="auto">
              <a:xfrm>
                <a:off x="379862" y="2594923"/>
                <a:ext cx="2670833" cy="1902133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13316" name="Group 74"/>
          <p:cNvGrpSpPr>
            <a:grpSpLocks noChangeAspect="1"/>
          </p:cNvGrpSpPr>
          <p:nvPr/>
        </p:nvGrpSpPr>
        <p:grpSpPr bwMode="auto">
          <a:xfrm>
            <a:off x="5334000" y="784225"/>
            <a:ext cx="2625725" cy="1806575"/>
            <a:chOff x="838200" y="3886200"/>
            <a:chExt cx="3681560" cy="2532100"/>
          </a:xfrm>
        </p:grpSpPr>
        <p:grpSp>
          <p:nvGrpSpPr>
            <p:cNvPr id="13346" name="Group 19"/>
            <p:cNvGrpSpPr>
              <a:grpSpLocks noChangeAspect="1"/>
            </p:cNvGrpSpPr>
            <p:nvPr/>
          </p:nvGrpSpPr>
          <p:grpSpPr bwMode="auto">
            <a:xfrm>
              <a:off x="1447799" y="3886200"/>
              <a:ext cx="1319359" cy="1922500"/>
              <a:chOff x="381000" y="2590800"/>
              <a:chExt cx="2667000" cy="3886200"/>
            </a:xfrm>
          </p:grpSpPr>
          <p:sp>
            <p:nvSpPr>
              <p:cNvPr id="13359" name="Isosceles Triangle 88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90" name="Cloud 89"/>
              <p:cNvSpPr/>
              <p:nvPr/>
            </p:nvSpPr>
            <p:spPr bwMode="auto">
              <a:xfrm>
                <a:off x="381575" y="2590800"/>
                <a:ext cx="2668156" cy="190705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47" name="Group 22"/>
            <p:cNvGrpSpPr>
              <a:grpSpLocks noChangeAspect="1"/>
            </p:cNvGrpSpPr>
            <p:nvPr/>
          </p:nvGrpSpPr>
          <p:grpSpPr bwMode="auto">
            <a:xfrm>
              <a:off x="2514599" y="4038600"/>
              <a:ext cx="1319359" cy="1922500"/>
              <a:chOff x="381000" y="2590800"/>
              <a:chExt cx="2667000" cy="3886200"/>
            </a:xfrm>
          </p:grpSpPr>
          <p:sp>
            <p:nvSpPr>
              <p:cNvPr id="13357" name="Isosceles Triangle 86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88" name="Cloud 87"/>
              <p:cNvSpPr/>
              <p:nvPr/>
            </p:nvSpPr>
            <p:spPr bwMode="auto">
              <a:xfrm>
                <a:off x="380331" y="2588582"/>
                <a:ext cx="2668154" cy="190705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48" name="Group 6"/>
            <p:cNvGrpSpPr>
              <a:grpSpLocks noChangeAspect="1"/>
            </p:cNvGrpSpPr>
            <p:nvPr/>
          </p:nvGrpSpPr>
          <p:grpSpPr bwMode="auto">
            <a:xfrm>
              <a:off x="838199" y="4343400"/>
              <a:ext cx="1319359" cy="1922500"/>
              <a:chOff x="381000" y="2590800"/>
              <a:chExt cx="2667000" cy="3886200"/>
            </a:xfrm>
          </p:grpSpPr>
          <p:sp>
            <p:nvSpPr>
              <p:cNvPr id="13355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86" name="Cloud 3"/>
              <p:cNvSpPr/>
              <p:nvPr/>
            </p:nvSpPr>
            <p:spPr bwMode="auto">
              <a:xfrm>
                <a:off x="381003" y="2588647"/>
                <a:ext cx="2668156" cy="190705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49" name="Group 13"/>
            <p:cNvGrpSpPr>
              <a:grpSpLocks noChangeAspect="1"/>
            </p:cNvGrpSpPr>
            <p:nvPr/>
          </p:nvGrpSpPr>
          <p:grpSpPr bwMode="auto">
            <a:xfrm>
              <a:off x="3200399" y="4419600"/>
              <a:ext cx="1319359" cy="1922500"/>
              <a:chOff x="381000" y="2590800"/>
              <a:chExt cx="2667000" cy="3886200"/>
            </a:xfrm>
          </p:grpSpPr>
          <p:sp>
            <p:nvSpPr>
              <p:cNvPr id="13353" name="Isosceles Triangle 82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84" name="Cloud 83"/>
              <p:cNvSpPr/>
              <p:nvPr/>
            </p:nvSpPr>
            <p:spPr bwMode="auto">
              <a:xfrm>
                <a:off x="379849" y="2592035"/>
                <a:ext cx="2668154" cy="190705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50" name="Group 16"/>
            <p:cNvGrpSpPr>
              <a:grpSpLocks noChangeAspect="1"/>
            </p:cNvGrpSpPr>
            <p:nvPr/>
          </p:nvGrpSpPr>
          <p:grpSpPr bwMode="auto">
            <a:xfrm>
              <a:off x="2057399" y="4495800"/>
              <a:ext cx="1319359" cy="1922500"/>
              <a:chOff x="381000" y="2590800"/>
              <a:chExt cx="2667000" cy="3886200"/>
            </a:xfrm>
          </p:grpSpPr>
          <p:sp>
            <p:nvSpPr>
              <p:cNvPr id="13351" name="Isosceles Triangle 8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82" name="Cloud 81"/>
              <p:cNvSpPr/>
              <p:nvPr/>
            </p:nvSpPr>
            <p:spPr bwMode="auto">
              <a:xfrm>
                <a:off x="382148" y="2590925"/>
                <a:ext cx="2663656" cy="1907055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13317" name="Group 25"/>
          <p:cNvGrpSpPr>
            <a:grpSpLocks noChangeAspect="1"/>
          </p:cNvGrpSpPr>
          <p:nvPr/>
        </p:nvGrpSpPr>
        <p:grpSpPr bwMode="auto">
          <a:xfrm>
            <a:off x="228600" y="4006850"/>
            <a:ext cx="2816225" cy="1936750"/>
            <a:chOff x="838200" y="3886200"/>
            <a:chExt cx="3681560" cy="2532100"/>
          </a:xfrm>
        </p:grpSpPr>
        <p:grpSp>
          <p:nvGrpSpPr>
            <p:cNvPr id="13331" name="Group 19"/>
            <p:cNvGrpSpPr>
              <a:grpSpLocks noChangeAspect="1"/>
            </p:cNvGrpSpPr>
            <p:nvPr/>
          </p:nvGrpSpPr>
          <p:grpSpPr bwMode="auto">
            <a:xfrm>
              <a:off x="1447800" y="3886200"/>
              <a:ext cx="1319360" cy="1922500"/>
              <a:chOff x="381000" y="2590800"/>
              <a:chExt cx="2667000" cy="3886200"/>
            </a:xfrm>
          </p:grpSpPr>
          <p:sp>
            <p:nvSpPr>
              <p:cNvPr id="13344" name="Isosceles Triangle 20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2" name="Cloud 21"/>
              <p:cNvSpPr/>
              <p:nvPr/>
            </p:nvSpPr>
            <p:spPr bwMode="auto">
              <a:xfrm>
                <a:off x="382081" y="2590800"/>
                <a:ext cx="2663863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32" name="Group 22"/>
            <p:cNvGrpSpPr>
              <a:grpSpLocks noChangeAspect="1"/>
            </p:cNvGrpSpPr>
            <p:nvPr/>
          </p:nvGrpSpPr>
          <p:grpSpPr bwMode="auto">
            <a:xfrm>
              <a:off x="2514600" y="4038600"/>
              <a:ext cx="1319360" cy="1922500"/>
              <a:chOff x="381000" y="2590800"/>
              <a:chExt cx="2667000" cy="3886200"/>
            </a:xfrm>
          </p:grpSpPr>
          <p:sp>
            <p:nvSpPr>
              <p:cNvPr id="13342" name="Isosceles Triangle 23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25" name="Cloud 24"/>
              <p:cNvSpPr/>
              <p:nvPr/>
            </p:nvSpPr>
            <p:spPr bwMode="auto">
              <a:xfrm>
                <a:off x="381875" y="2589003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33" name="Group 6"/>
            <p:cNvGrpSpPr>
              <a:grpSpLocks noChangeAspect="1"/>
            </p:cNvGrpSpPr>
            <p:nvPr/>
          </p:nvGrpSpPr>
          <p:grpSpPr bwMode="auto">
            <a:xfrm>
              <a:off x="838200" y="4343400"/>
              <a:ext cx="1319360" cy="1922500"/>
              <a:chOff x="381000" y="2590800"/>
              <a:chExt cx="2667000" cy="3886200"/>
            </a:xfrm>
          </p:grpSpPr>
          <p:sp>
            <p:nvSpPr>
              <p:cNvPr id="13340" name="Isosceles Triangle 5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4" name="Cloud 3"/>
              <p:cNvSpPr/>
              <p:nvPr/>
            </p:nvSpPr>
            <p:spPr bwMode="auto">
              <a:xfrm>
                <a:off x="381000" y="2589603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34" name="Group 13"/>
            <p:cNvGrpSpPr>
              <a:grpSpLocks noChangeAspect="1"/>
            </p:cNvGrpSpPr>
            <p:nvPr/>
          </p:nvGrpSpPr>
          <p:grpSpPr bwMode="auto">
            <a:xfrm>
              <a:off x="3200400" y="4419600"/>
              <a:ext cx="1319360" cy="1922500"/>
              <a:chOff x="381000" y="2590800"/>
              <a:chExt cx="2667000" cy="3886200"/>
            </a:xfrm>
          </p:grpSpPr>
          <p:sp>
            <p:nvSpPr>
              <p:cNvPr id="13338" name="Isosceles Triangle 14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6" name="Cloud 15"/>
              <p:cNvSpPr/>
              <p:nvPr/>
            </p:nvSpPr>
            <p:spPr bwMode="auto">
              <a:xfrm>
                <a:off x="379943" y="2590805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3335" name="Group 16"/>
            <p:cNvGrpSpPr>
              <a:grpSpLocks noChangeAspect="1"/>
            </p:cNvGrpSpPr>
            <p:nvPr/>
          </p:nvGrpSpPr>
          <p:grpSpPr bwMode="auto">
            <a:xfrm>
              <a:off x="2057400" y="4495800"/>
              <a:ext cx="1319360" cy="1922500"/>
              <a:chOff x="381000" y="2590800"/>
              <a:chExt cx="2667000" cy="3886200"/>
            </a:xfrm>
          </p:grpSpPr>
          <p:sp>
            <p:nvSpPr>
              <p:cNvPr id="13336" name="Isosceles Triangle 17"/>
              <p:cNvSpPr>
                <a:spLocks noChangeArrowheads="1"/>
              </p:cNvSpPr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>
                  <a:gd name="adj" fmla="val 50000"/>
                </a:avLst>
              </a:prstGeom>
              <a:solidFill>
                <a:srgbClr val="CC9900"/>
              </a:solidFill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19" name="Cloud 18"/>
              <p:cNvSpPr/>
              <p:nvPr/>
            </p:nvSpPr>
            <p:spPr bwMode="auto">
              <a:xfrm>
                <a:off x="378968" y="2592002"/>
                <a:ext cx="2668057" cy="1904740"/>
              </a:xfrm>
              <a:prstGeom prst="cloud">
                <a:avLst/>
              </a:prstGeom>
              <a:solidFill>
                <a:srgbClr val="92D050"/>
              </a:solidFill>
              <a:ln w="9525" cap="flat" cmpd="sng" algn="ctr">
                <a:solidFill>
                  <a:srgbClr val="FF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aphicFrame>
        <p:nvGraphicFramePr>
          <p:cNvPr id="92" name="Chart 91"/>
          <p:cNvGraphicFramePr/>
          <p:nvPr/>
        </p:nvGraphicFramePr>
        <p:xfrm>
          <a:off x="3352800" y="0"/>
          <a:ext cx="64770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9" name="TextBox 92"/>
          <p:cNvSpPr txBox="1">
            <a:spLocks noChangeArrowheads="1"/>
          </p:cNvSpPr>
          <p:nvPr/>
        </p:nvSpPr>
        <p:spPr bwMode="auto">
          <a:xfrm rot="-5400000">
            <a:off x="2520157" y="2824956"/>
            <a:ext cx="1600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Tons per acre</a:t>
            </a:r>
          </a:p>
        </p:txBody>
      </p:sp>
      <p:sp>
        <p:nvSpPr>
          <p:cNvPr id="13320" name="TextBox 93"/>
          <p:cNvSpPr txBox="1">
            <a:spLocks noChangeArrowheads="1"/>
          </p:cNvSpPr>
          <p:nvPr/>
        </p:nvSpPr>
        <p:spPr bwMode="auto">
          <a:xfrm>
            <a:off x="6324600" y="6324600"/>
            <a:ext cx="213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Years</a:t>
            </a:r>
          </a:p>
        </p:txBody>
      </p:sp>
      <p:grpSp>
        <p:nvGrpSpPr>
          <p:cNvPr id="13321" name="Group 90"/>
          <p:cNvGrpSpPr>
            <a:grpSpLocks/>
          </p:cNvGrpSpPr>
          <p:nvPr/>
        </p:nvGrpSpPr>
        <p:grpSpPr bwMode="auto">
          <a:xfrm rot="2100599">
            <a:off x="6311900" y="2133600"/>
            <a:ext cx="914400" cy="3429000"/>
            <a:chOff x="7239000" y="2133600"/>
            <a:chExt cx="914400" cy="3429000"/>
          </a:xfrm>
        </p:grpSpPr>
        <p:sp>
          <p:nvSpPr>
            <p:cNvPr id="13329" name="Up Arrow 94"/>
            <p:cNvSpPr>
              <a:spLocks noChangeArrowheads="1"/>
            </p:cNvSpPr>
            <p:nvPr/>
          </p:nvSpPr>
          <p:spPr bwMode="auto">
            <a:xfrm>
              <a:off x="7239000" y="2133600"/>
              <a:ext cx="914400" cy="3429000"/>
            </a:xfrm>
            <a:prstGeom prst="upArrow">
              <a:avLst>
                <a:gd name="adj1" fmla="val 50000"/>
                <a:gd name="adj2" fmla="val 50000"/>
              </a:avLst>
            </a:prstGeom>
            <a:noFill/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13330" name="TextBox 95"/>
            <p:cNvSpPr txBox="1">
              <a:spLocks noChangeArrowheads="1"/>
            </p:cNvSpPr>
            <p:nvPr/>
          </p:nvSpPr>
          <p:spPr bwMode="auto">
            <a:xfrm rot="-5400000">
              <a:off x="6700510" y="3708113"/>
              <a:ext cx="1904999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3200">
                  <a:solidFill>
                    <a:srgbClr val="4200A2"/>
                  </a:solidFill>
                </a:rPr>
                <a:t>Decades</a:t>
              </a:r>
              <a:endParaRPr lang="en-US" sz="2800">
                <a:solidFill>
                  <a:srgbClr val="4200A2"/>
                </a:solidFill>
              </a:endParaRPr>
            </a:p>
          </p:txBody>
        </p:sp>
      </p:grpSp>
      <p:grpSp>
        <p:nvGrpSpPr>
          <p:cNvPr id="231" name="Group 26"/>
          <p:cNvGrpSpPr>
            <a:grpSpLocks noChangeAspect="1"/>
          </p:cNvGrpSpPr>
          <p:nvPr/>
        </p:nvGrpSpPr>
        <p:grpSpPr>
          <a:xfrm>
            <a:off x="76204" y="228612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232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43" name="Isosceles Triangle 142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44" name="Cloud 14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33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41" name="Isosceles Triangle 140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42" name="Cloud 141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34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39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40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35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37" name="Isosceles Triangle 136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38" name="Cloud 137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36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35" name="Isosceles Triangle 134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36" name="Cloud 135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237" name="Group 26"/>
          <p:cNvGrpSpPr>
            <a:grpSpLocks noChangeAspect="1"/>
          </p:cNvGrpSpPr>
          <p:nvPr/>
        </p:nvGrpSpPr>
        <p:grpSpPr>
          <a:xfrm>
            <a:off x="536412" y="729943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238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59" name="Isosceles Triangle 158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60" name="Cloud 159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39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57" name="Isosceles Triangle 156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58" name="Cloud 157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40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55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56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41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53" name="Isosceles Triangle 152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54" name="Cloud 15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42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51" name="Isosceles Triangle 150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52" name="Cloud 151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243" name="Group 26"/>
          <p:cNvGrpSpPr>
            <a:grpSpLocks noChangeAspect="1"/>
          </p:cNvGrpSpPr>
          <p:nvPr/>
        </p:nvGrpSpPr>
        <p:grpSpPr>
          <a:xfrm>
            <a:off x="688812" y="1263343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244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75" name="Isosceles Triangle 174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76" name="Cloud 175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45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73" name="Isosceles Triangle 172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74" name="Cloud 17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46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71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72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47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69" name="Isosceles Triangle 168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70" name="Cloud 169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48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67" name="Isosceles Triangle 166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68" name="Cloud 167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249" name="Group 26"/>
          <p:cNvGrpSpPr>
            <a:grpSpLocks noChangeAspect="1"/>
          </p:cNvGrpSpPr>
          <p:nvPr/>
        </p:nvGrpSpPr>
        <p:grpSpPr>
          <a:xfrm>
            <a:off x="841212" y="1796743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250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91" name="Isosceles Triangle 190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92" name="Cloud 191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51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89" name="Isosceles Triangle 188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90" name="Cloud 189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52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87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88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53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85" name="Isosceles Triangle 184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86" name="Cloud 185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54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83" name="Isosceles Triangle 182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84" name="Cloud 18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sp>
        <p:nvSpPr>
          <p:cNvPr id="13326" name="TextBox 192"/>
          <p:cNvSpPr txBox="1">
            <a:spLocks noChangeArrowheads="1"/>
          </p:cNvSpPr>
          <p:nvPr/>
        </p:nvSpPr>
        <p:spPr bwMode="auto">
          <a:xfrm>
            <a:off x="4748438" y="5391090"/>
            <a:ext cx="43955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Biomass power is a perpetual emitter</a:t>
            </a:r>
          </a:p>
        </p:txBody>
      </p:sp>
      <p:grpSp>
        <p:nvGrpSpPr>
          <p:cNvPr id="255" name="Group 26"/>
          <p:cNvGrpSpPr>
            <a:grpSpLocks noChangeAspect="1"/>
          </p:cNvGrpSpPr>
          <p:nvPr/>
        </p:nvGrpSpPr>
        <p:grpSpPr>
          <a:xfrm>
            <a:off x="1984212" y="762000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32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08" name="Isosceles Triangle 207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09" name="Cloud 208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3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06" name="Isosceles Triangle 20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07" name="Cloud 206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4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04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05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5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02" name="Isosceles Triangle 201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03" name="Cloud 202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6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00" name="Isosceles Triangle 199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01" name="Cloud 200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37" name="Group 26"/>
          <p:cNvGrpSpPr>
            <a:grpSpLocks noChangeAspect="1"/>
          </p:cNvGrpSpPr>
          <p:nvPr/>
        </p:nvGrpSpPr>
        <p:grpSpPr>
          <a:xfrm>
            <a:off x="2286000" y="1981200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38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24" name="Isosceles Triangle 223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25" name="Cloud 224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39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22" name="Isosceles Triangle 221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23" name="Cloud 222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0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20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21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1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18" name="Isosceles Triangle 217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19" name="Cloud 218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42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16" name="Isosceles Triangle 21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17" name="Cloud 216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sp>
        <p:nvSpPr>
          <p:cNvPr id="177" name="TextBox 176"/>
          <p:cNvSpPr txBox="1"/>
          <p:nvPr/>
        </p:nvSpPr>
        <p:spPr>
          <a:xfrm>
            <a:off x="533400" y="6172200"/>
            <a:ext cx="2292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Biomass Combustion</a:t>
            </a:r>
            <a:endParaRPr lang="en-US" dirty="0"/>
          </a:p>
        </p:txBody>
      </p:sp>
      <p:sp>
        <p:nvSpPr>
          <p:cNvPr id="178" name="TextBox 177"/>
          <p:cNvSpPr txBox="1"/>
          <p:nvPr/>
        </p:nvSpPr>
        <p:spPr>
          <a:xfrm>
            <a:off x="5410200" y="228600"/>
            <a:ext cx="1852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Forest Regrowth</a:t>
            </a:r>
            <a:endParaRPr lang="en-US" dirty="0"/>
          </a:p>
        </p:txBody>
      </p:sp>
      <p:grpSp>
        <p:nvGrpSpPr>
          <p:cNvPr id="179" name="Group 26"/>
          <p:cNvGrpSpPr>
            <a:grpSpLocks noChangeAspect="1"/>
          </p:cNvGrpSpPr>
          <p:nvPr/>
        </p:nvGrpSpPr>
        <p:grpSpPr>
          <a:xfrm>
            <a:off x="155412" y="2133600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180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13" name="Isosceles Triangle 212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14" name="Cloud 21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81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11" name="Isosceles Triangle 210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12" name="Cloud 211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82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99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10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93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97" name="Isosceles Triangle 196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98" name="Cloud 197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194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195" name="Isosceles Triangle 194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196" name="Cloud 195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  <p:grpSp>
        <p:nvGrpSpPr>
          <p:cNvPr id="215" name="Group 26"/>
          <p:cNvGrpSpPr>
            <a:grpSpLocks noChangeAspect="1"/>
          </p:cNvGrpSpPr>
          <p:nvPr/>
        </p:nvGrpSpPr>
        <p:grpSpPr>
          <a:xfrm>
            <a:off x="838200" y="2895600"/>
            <a:ext cx="2816388" cy="1937057"/>
            <a:chOff x="838200" y="3886200"/>
            <a:chExt cx="3681560" cy="2532100"/>
          </a:xfrm>
          <a:gradFill flip="none" rotWithShape="1">
            <a:gsLst>
              <a:gs pos="0">
                <a:schemeClr val="accent1">
                  <a:shade val="30000"/>
                  <a:satMod val="115000"/>
                  <a:alpha val="72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</p:grpSpPr>
        <p:grpSp>
          <p:nvGrpSpPr>
            <p:cNvPr id="226" name="Group 19"/>
            <p:cNvGrpSpPr>
              <a:grpSpLocks noChangeAspect="1"/>
            </p:cNvGrpSpPr>
            <p:nvPr/>
          </p:nvGrpSpPr>
          <p:grpSpPr>
            <a:xfrm>
              <a:off x="1447799" y="38862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64" name="Isosceles Triangle 263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65" name="Cloud 264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27" name="Group 22"/>
            <p:cNvGrpSpPr>
              <a:grpSpLocks noChangeAspect="1"/>
            </p:cNvGrpSpPr>
            <p:nvPr/>
          </p:nvGrpSpPr>
          <p:grpSpPr>
            <a:xfrm>
              <a:off x="2514599" y="4038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62" name="Isosceles Triangle 261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63" name="Cloud 262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28" name="Group 6"/>
            <p:cNvGrpSpPr>
              <a:grpSpLocks noChangeAspect="1"/>
            </p:cNvGrpSpPr>
            <p:nvPr/>
          </p:nvGrpSpPr>
          <p:grpSpPr>
            <a:xfrm>
              <a:off x="838199" y="43434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60" name="Isosceles Triangle 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61" name="Cloud 3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29" name="Group 13"/>
            <p:cNvGrpSpPr>
              <a:grpSpLocks noChangeAspect="1"/>
            </p:cNvGrpSpPr>
            <p:nvPr/>
          </p:nvGrpSpPr>
          <p:grpSpPr>
            <a:xfrm>
              <a:off x="3200399" y="44196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58" name="Isosceles Triangle 257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59" name="Cloud 258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  <p:grpSp>
          <p:nvGrpSpPr>
            <p:cNvPr id="230" name="Group 16"/>
            <p:cNvGrpSpPr>
              <a:grpSpLocks noChangeAspect="1"/>
            </p:cNvGrpSpPr>
            <p:nvPr/>
          </p:nvGrpSpPr>
          <p:grpSpPr>
            <a:xfrm>
              <a:off x="2057399" y="4495800"/>
              <a:ext cx="1319359" cy="1922500"/>
              <a:chOff x="381000" y="2590800"/>
              <a:chExt cx="2667000" cy="3886200"/>
            </a:xfrm>
            <a:grpFill/>
          </p:grpSpPr>
          <p:sp>
            <p:nvSpPr>
              <p:cNvPr id="256" name="Isosceles Triangle 255"/>
              <p:cNvSpPr/>
              <p:nvPr/>
            </p:nvSpPr>
            <p:spPr bwMode="auto">
              <a:xfrm>
                <a:off x="1447800" y="3429000"/>
                <a:ext cx="548640" cy="3048000"/>
              </a:xfrm>
              <a:prstGeom prst="triangle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  <p:sp>
            <p:nvSpPr>
              <p:cNvPr id="257" name="Cloud 256"/>
              <p:cNvSpPr/>
              <p:nvPr/>
            </p:nvSpPr>
            <p:spPr bwMode="auto">
              <a:xfrm>
                <a:off x="381000" y="2590800"/>
                <a:ext cx="2667000" cy="1905000"/>
              </a:xfrm>
              <a:prstGeom prst="cloud">
                <a:avLst/>
              </a:prstGeom>
              <a:grp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  <a:defRPr/>
                </a:pPr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D1DEB-6695-4FDE-90E9-7E562EA8148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6" name="Picture 5" descr="carbon carto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19200"/>
            <a:ext cx="9112232" cy="48938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5715000" y="1524000"/>
            <a:ext cx="2971800" cy="838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dirty="0" smtClean="0"/>
              <a:t>Manomet Study</a:t>
            </a:r>
            <a:endParaRPr lang="en-US" sz="3200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438400"/>
            <a:ext cx="8632000" cy="169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09600" y="1143001"/>
            <a:ext cx="807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Commissioned by the State of Massachusetts to examine carbon and forest cutting impacts of biomass power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4419601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When using whole trees as fuel, net CO2 emissions are greater than coal emissions for more than 45 years.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Any meaningful increase in biomass energy will require a large increase in whole-tree harvesting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5240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USFS: ~100 million green tons of forestry residues generated each year; ~25 – 30 million tons available?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2286000"/>
            <a:ext cx="6247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EIA’s BAU biomass power build-out scenario </a:t>
            </a:r>
            <a:endParaRPr lang="en-US" sz="2400" dirty="0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819400"/>
            <a:ext cx="8708701" cy="304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 bwMode="auto">
          <a:xfrm>
            <a:off x="0" y="5029200"/>
            <a:ext cx="9144000" cy="408623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0" y="5534977"/>
            <a:ext cx="9144000" cy="408623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5088" y="-40942"/>
            <a:ext cx="9165717" cy="7093037"/>
            <a:chOff x="-5088" y="-40942"/>
            <a:chExt cx="9165717" cy="7093037"/>
          </a:xfrm>
        </p:grpSpPr>
        <p:pic>
          <p:nvPicPr>
            <p:cNvPr id="54274" name="Picture 2" descr="C:\Documents and Settings\Mary S. Booth\My Documents\A_PFPI_2011\Current Projects\CSI EWG conf\facil map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5088" y="-40942"/>
              <a:ext cx="9165717" cy="7077456"/>
            </a:xfrm>
            <a:prstGeom prst="rect">
              <a:avLst/>
            </a:prstGeom>
            <a:noFill/>
          </p:spPr>
        </p:pic>
        <p:sp>
          <p:nvSpPr>
            <p:cNvPr id="24" name="Right Triangle 23"/>
            <p:cNvSpPr/>
            <p:nvPr/>
          </p:nvSpPr>
          <p:spPr bwMode="auto">
            <a:xfrm>
              <a:off x="6965255" y="1108495"/>
              <a:ext cx="2194560" cy="5943600"/>
            </a:xfrm>
            <a:prstGeom prst="rtTriangl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334000" y="4495800"/>
            <a:ext cx="381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Proposed Facilities: 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Biomass energy, wood pellet, and ethanol using wood as feedstock 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Examples of facilities that will use whole trees for fuel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Laidlaw plant, Berlin NH: 70 MW</a:t>
            </a:r>
          </a:p>
          <a:p>
            <a:pPr lvl="1"/>
            <a:r>
              <a:rPr lang="en-US" sz="2400" dirty="0" smtClean="0"/>
              <a:t>~850,000 green tons/yr</a:t>
            </a:r>
          </a:p>
          <a:p>
            <a:pPr lvl="1"/>
            <a:r>
              <a:rPr lang="en-US" sz="2400" i="1" dirty="0" smtClean="0"/>
              <a:t>113 tons “whole log” chips/hr</a:t>
            </a:r>
          </a:p>
          <a:p>
            <a:r>
              <a:rPr lang="en-US" sz="2800" dirty="0" smtClean="0"/>
              <a:t>Russell Biomass, Russell, MA: 50 MW</a:t>
            </a:r>
          </a:p>
          <a:p>
            <a:pPr lvl="1"/>
            <a:r>
              <a:rPr lang="en-US" sz="2400" dirty="0" smtClean="0"/>
              <a:t>~630,000 green tons/yr</a:t>
            </a:r>
          </a:p>
          <a:p>
            <a:pPr lvl="1"/>
            <a:r>
              <a:rPr lang="en-US" sz="2400" i="1" dirty="0" smtClean="0"/>
              <a:t>“The expected total volume of whole tree fuel to be purchased will be 250,000-350,000 tons per year.”</a:t>
            </a:r>
          </a:p>
          <a:p>
            <a:r>
              <a:rPr lang="en-US" sz="2800" dirty="0" smtClean="0"/>
              <a:t>Beaver Wood Energy/Pellet plant, Fair Haven, VT: 34 MW, + 115,000 tons pellets</a:t>
            </a:r>
          </a:p>
          <a:p>
            <a:pPr lvl="1"/>
            <a:r>
              <a:rPr lang="en-US" sz="2400" dirty="0" smtClean="0"/>
              <a:t>~600,000 green tons/yr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28600" y="1066800"/>
          <a:ext cx="8647113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9906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cap="small" dirty="0" smtClean="0"/>
              <a:t>Biogenic Emissions make federal emission reduction goals impossible to meet: ACESA projections</a:t>
            </a:r>
            <a:endParaRPr lang="en-US" sz="2800" cap="smal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19AD68-0402-4CF7-9A79-FE9CBF85A7EB}" type="slidenum">
              <a:rPr lang="en-US"/>
              <a:pPr>
                <a:defRPr/>
              </a:pPr>
              <a:t>19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5791200" y="3962400"/>
            <a:ext cx="838200" cy="152400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6629400" y="3733800"/>
            <a:ext cx="1828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14% reduction from 2006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5791200" y="1905000"/>
            <a:ext cx="762000" cy="762000"/>
          </a:xfrm>
          <a:prstGeom prst="straightConnector1">
            <a:avLst/>
          </a:prstGeom>
          <a:ln w="254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6" name="TextBox 10"/>
          <p:cNvSpPr txBox="1">
            <a:spLocks noChangeArrowheads="1"/>
          </p:cNvSpPr>
          <p:nvPr/>
        </p:nvSpPr>
        <p:spPr bwMode="auto">
          <a:xfrm>
            <a:off x="6553200" y="1371600"/>
            <a:ext cx="1828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3% reduction from 2006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35788" y="6477000"/>
            <a:ext cx="5408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cap="small" dirty="0" smtClean="0"/>
              <a:t>environmental Working Group, “</a:t>
            </a:r>
            <a:r>
              <a:rPr lang="en-US" cap="small" dirty="0" err="1" smtClean="0"/>
              <a:t>Clearcut</a:t>
            </a:r>
            <a:r>
              <a:rPr lang="en-US" cap="small" dirty="0" smtClean="0"/>
              <a:t> Disaster”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sz="3200" dirty="0" smtClean="0"/>
              <a:t>The problem is international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1600200"/>
            <a:ext cx="8382000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Euroactiv</a:t>
            </a:r>
            <a:r>
              <a:rPr lang="en-US" sz="2400" dirty="0" smtClean="0"/>
              <a:t>, April 2, 2012: </a:t>
            </a:r>
          </a:p>
          <a:p>
            <a:r>
              <a:rPr lang="en-US" sz="2500" b="1" dirty="0" smtClean="0"/>
              <a:t>Biomass 'insanity' may threaten EU carbon targets </a:t>
            </a:r>
          </a:p>
          <a:p>
            <a:endParaRPr lang="en-US" sz="2400" dirty="0" smtClean="0"/>
          </a:p>
          <a:p>
            <a:r>
              <a:rPr lang="en-US" sz="2400" dirty="0" smtClean="0"/>
              <a:t>“We’re paying people to cut their forests down in the name of reducing greenhouse gas emissions, and yet we are actually increasing them. No-one is apparently bothering to do any analysis about this,” one Brussels insider told </a:t>
            </a:r>
            <a:r>
              <a:rPr lang="en-US" sz="2400" dirty="0" err="1" smtClean="0"/>
              <a:t>EurActiv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“They’re just sleepwalking into this insanity”.</a:t>
            </a:r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 descr="fro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2275" y="0"/>
            <a:ext cx="49117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685800" y="2971800"/>
            <a:ext cx="2933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 smtClean="0"/>
              <a:t>mbooth@pfpi.net</a:t>
            </a:r>
            <a:endParaRPr lang="en-US" sz="2800" dirty="0"/>
          </a:p>
        </p:txBody>
      </p:sp>
      <p:pic>
        <p:nvPicPr>
          <p:cNvPr id="6" name="Picture 5" descr="no color loss on pastin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3000" y="3429000"/>
            <a:ext cx="2432103" cy="12245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FFFF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Tahoma"/>
      <a:ea typeface=""/>
      <a:cs typeface=""/>
    </a:majorFont>
    <a:minorFont>
      <a:latin typeface="Tahom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10771</TotalTime>
  <Words>826</Words>
  <Application>Microsoft Macintosh PowerPoint</Application>
  <PresentationFormat>On-screen Show (4:3)</PresentationFormat>
  <Paragraphs>107</Paragraphs>
  <Slides>21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What role for biomass power in a clean energy standard? </vt:lpstr>
      <vt:lpstr>“Biomass energy”</vt:lpstr>
      <vt:lpstr>PowerPoint Presentation</vt:lpstr>
      <vt:lpstr>What role for biomass in a “clean” energy standard? </vt:lpstr>
      <vt:lpstr>EPA’s “boiler rule” (control of Hazardous Air Pollutants)</vt:lpstr>
      <vt:lpstr>Biomass energy is opposed by health organizations</vt:lpstr>
      <vt:lpstr>Carbon dioxide emissions from biomass versus fossil fuel power facilities</vt:lpstr>
      <vt:lpstr>Not controversial that biomass emits more CO2 per unit energy than fossil fuels…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Manomet Study</vt:lpstr>
      <vt:lpstr>Any meaningful increase in biomass energy will require a large increase in whole-tree harvesting</vt:lpstr>
      <vt:lpstr>PowerPoint Presentation</vt:lpstr>
      <vt:lpstr>Examples of facilities that will use whole trees for fuel</vt:lpstr>
      <vt:lpstr>Biogenic Emissions make federal emission reduction goals impossible to meet: ACESA projections</vt:lpstr>
      <vt:lpstr>The problem is international</vt:lpstr>
      <vt:lpstr>PowerPoint Presentation</vt:lpstr>
    </vt:vector>
  </TitlesOfParts>
  <Company>MWRA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Biomass briefing</dc:title>
  <dc:creator>Mary S. Booth</dc:creator>
  <cp:lastModifiedBy>Jocelyn Lyle</cp:lastModifiedBy>
  <cp:revision>128</cp:revision>
  <dcterms:created xsi:type="dcterms:W3CDTF">2009-09-19T19:03:24Z</dcterms:created>
  <dcterms:modified xsi:type="dcterms:W3CDTF">2012-04-02T18:38:21Z</dcterms:modified>
</cp:coreProperties>
</file>